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fntdata" ContentType="application/x-fontdata"/>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74" r:id="rId8"/>
    <p:sldId id="275" r:id="rId9"/>
    <p:sldId id="282" r:id="rId10"/>
    <p:sldId id="283" r:id="rId11"/>
    <p:sldId id="284" r:id="rId12"/>
    <p:sldId id="285" r:id="rId13"/>
    <p:sldId id="286" r:id="rId14"/>
    <p:sldId id="288" r:id="rId15"/>
    <p:sldId id="289" r:id="rId16"/>
    <p:sldId id="290" r:id="rId17"/>
    <p:sldId id="287" r:id="rId18"/>
    <p:sldId id="291" r:id="rId19"/>
    <p:sldId id="281" r:id="rId20"/>
    <p:sldId id="262" r:id="rId21"/>
    <p:sldId id="263" r:id="rId22"/>
    <p:sldId id="264" r:id="rId23"/>
    <p:sldId id="265" r:id="rId24"/>
    <p:sldId id="266" r:id="rId25"/>
    <p:sldId id="267" r:id="rId26"/>
    <p:sldId id="268" r:id="rId27"/>
    <p:sldId id="269" r:id="rId28"/>
    <p:sldId id="270" r:id="rId29"/>
    <p:sldId id="271" r:id="rId30"/>
    <p:sldId id="272" r:id="rId31"/>
    <p:sldId id="273" r:id="rId32"/>
  </p:sldIdLst>
  <p:sldSz cx="18288000" cy="10287000"/>
  <p:notesSz cx="6858000" cy="9144000"/>
  <p:embeddedFontLst>
    <p:embeddedFont>
      <p:font typeface="Advent Pro Bold" panose="020B0604020202020204" charset="0"/>
      <p:regular r:id="rId33"/>
    </p:embeddedFont>
    <p:embeddedFont>
      <p:font typeface="Calibri" panose="020F0502020204030204" pitchFamily="34" charset="0"/>
      <p:regular r:id="rId34"/>
      <p:bold r:id="rId35"/>
      <p:italic r:id="rId36"/>
      <p:boldItalic r:id="rId37"/>
    </p:embeddedFont>
    <p:embeddedFont>
      <p:font typeface="Marykate" panose="020B0604020202020204" charset="0"/>
      <p:regular r:id="rId38"/>
    </p:embeddedFont>
    <p:embeddedFont>
      <p:font typeface="roboto" panose="02000000000000000000" pitchFamily="2" charset="0"/>
      <p:regular r:id="rId39"/>
      <p:bold r:id="rId40"/>
      <p:italic r:id="rId41"/>
      <p:boldItalic r:id="rId42"/>
    </p:embeddedFont>
    <p:embeddedFont>
      <p:font typeface="Satisfy" panose="020B0604020202020204" charset="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2" d="100"/>
          <a:sy n="72" d="100"/>
        </p:scale>
        <p:origin x="654"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ableStyles" Target="tableStyles.xml"/><Relationship Id="rId50" Type="http://schemas.openxmlformats.org/officeDocument/2006/relationships/customXml" Target="../customXml/item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customXml" Target="../customXml/item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svg>
</file>

<file path=ppt/media/image44.jpeg>
</file>

<file path=ppt/media/image45.jpeg>
</file>

<file path=ppt/media/image46.jpeg>
</file>

<file path=ppt/media/image47.png>
</file>

<file path=ppt/media/image48.png>
</file>

<file path=ppt/media/image49.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image" Target="../media/image2.png"/><Relationship Id="rId7" Type="http://schemas.openxmlformats.org/officeDocument/2006/relationships/image" Target="../media/image6.svg"/><Relationship Id="rId12"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2.sv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8.svg"/><Relationship Id="rId3" Type="http://schemas.openxmlformats.org/officeDocument/2006/relationships/image" Target="../media/image18.png"/><Relationship Id="rId7" Type="http://schemas.openxmlformats.org/officeDocument/2006/relationships/image" Target="../media/image8.svg"/><Relationship Id="rId12"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14.svg"/><Relationship Id="rId5" Type="http://schemas.openxmlformats.org/officeDocument/2006/relationships/image" Target="../media/image26.svg"/><Relationship Id="rId10" Type="http://schemas.openxmlformats.org/officeDocument/2006/relationships/image" Target="../media/image13.png"/><Relationship Id="rId4" Type="http://schemas.openxmlformats.org/officeDocument/2006/relationships/image" Target="../media/image25.png"/><Relationship Id="rId9" Type="http://schemas.openxmlformats.org/officeDocument/2006/relationships/image" Target="../media/image22.svg"/></Relationships>
</file>

<file path=ppt/slides/_rels/slide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7.svg"/><Relationship Id="rId4" Type="http://schemas.openxmlformats.org/officeDocument/2006/relationships/image" Target="../media/image6.svg"/><Relationship Id="rId9" Type="http://schemas.openxmlformats.org/officeDocument/2006/relationships/image" Target="../media/image16.png"/></Relationships>
</file>

<file path=ppt/slides/_rels/slide2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8.png"/><Relationship Id="rId7" Type="http://schemas.openxmlformats.org/officeDocument/2006/relationships/image" Target="../media/image22.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1.png"/><Relationship Id="rId11" Type="http://schemas.openxmlformats.org/officeDocument/2006/relationships/image" Target="../media/image28.svg"/><Relationship Id="rId5" Type="http://schemas.openxmlformats.org/officeDocument/2006/relationships/image" Target="../media/image26.svg"/><Relationship Id="rId10" Type="http://schemas.openxmlformats.org/officeDocument/2006/relationships/image" Target="../media/image27.png"/><Relationship Id="rId4" Type="http://schemas.openxmlformats.org/officeDocument/2006/relationships/image" Target="../media/image25.png"/><Relationship Id="rId9" Type="http://schemas.openxmlformats.org/officeDocument/2006/relationships/image" Target="../media/image14.svg"/></Relationships>
</file>

<file path=ppt/slides/_rels/slide2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2.png"/><Relationship Id="rId7"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4.svg"/><Relationship Id="rId4" Type="http://schemas.openxmlformats.org/officeDocument/2006/relationships/image" Target="../media/image20.png"/><Relationship Id="rId9" Type="http://schemas.openxmlformats.org/officeDocument/2006/relationships/image" Target="../media/image23.png"/></Relationships>
</file>

<file path=ppt/slides/_rels/slide2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2.png"/><Relationship Id="rId7"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2.png"/><Relationship Id="rId7" Type="http://schemas.openxmlformats.org/officeDocument/2006/relationships/image" Target="../media/image34.png"/><Relationship Id="rId12" Type="http://schemas.openxmlformats.org/officeDocument/2006/relationships/image" Target="../media/image39.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3.svg"/><Relationship Id="rId11" Type="http://schemas.openxmlformats.org/officeDocument/2006/relationships/image" Target="../media/image38.pn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20.png"/><Relationship Id="rId9" Type="http://schemas.openxmlformats.org/officeDocument/2006/relationships/image" Target="../media/image36.png"/></Relationships>
</file>

<file path=ppt/slides/_rels/slide24.xml.rels><?xml version="1.0" encoding="UTF-8" standalone="yes"?>
<Relationships xmlns="http://schemas.openxmlformats.org/package/2006/relationships"><Relationship Id="rId8" Type="http://schemas.openxmlformats.org/officeDocument/2006/relationships/image" Target="../media/image43.svg"/><Relationship Id="rId13" Type="http://schemas.openxmlformats.org/officeDocument/2006/relationships/image" Target="../media/image4.svg"/><Relationship Id="rId3" Type="http://schemas.openxmlformats.org/officeDocument/2006/relationships/image" Target="../media/image40.png"/><Relationship Id="rId7" Type="http://schemas.openxmlformats.org/officeDocument/2006/relationships/image" Target="../media/image42.png"/><Relationship Id="rId12"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svg"/><Relationship Id="rId11" Type="http://schemas.openxmlformats.org/officeDocument/2006/relationships/image" Target="../media/image28.svg"/><Relationship Id="rId5" Type="http://schemas.openxmlformats.org/officeDocument/2006/relationships/image" Target="../media/image9.png"/><Relationship Id="rId10" Type="http://schemas.openxmlformats.org/officeDocument/2006/relationships/image" Target="../media/image27.png"/><Relationship Id="rId4" Type="http://schemas.openxmlformats.org/officeDocument/2006/relationships/image" Target="../media/image41.svg"/><Relationship Id="rId9" Type="http://schemas.openxmlformats.org/officeDocument/2006/relationships/image" Target="../media/image2.png"/><Relationship Id="rId14" Type="http://schemas.openxmlformats.org/officeDocument/2006/relationships/image" Target="../media/image44.jpeg"/></Relationships>
</file>

<file path=ppt/slides/_rels/slide25.xml.rels><?xml version="1.0" encoding="UTF-8" standalone="yes"?>
<Relationships xmlns="http://schemas.openxmlformats.org/package/2006/relationships"><Relationship Id="rId8" Type="http://schemas.openxmlformats.org/officeDocument/2006/relationships/image" Target="../media/image43.svg"/><Relationship Id="rId13" Type="http://schemas.openxmlformats.org/officeDocument/2006/relationships/image" Target="../media/image4.svg"/><Relationship Id="rId3" Type="http://schemas.openxmlformats.org/officeDocument/2006/relationships/image" Target="../media/image40.png"/><Relationship Id="rId7" Type="http://schemas.openxmlformats.org/officeDocument/2006/relationships/image" Target="../media/image42.png"/><Relationship Id="rId12"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svg"/><Relationship Id="rId11" Type="http://schemas.openxmlformats.org/officeDocument/2006/relationships/image" Target="../media/image28.svg"/><Relationship Id="rId5" Type="http://schemas.openxmlformats.org/officeDocument/2006/relationships/image" Target="../media/image9.png"/><Relationship Id="rId10" Type="http://schemas.openxmlformats.org/officeDocument/2006/relationships/image" Target="../media/image27.png"/><Relationship Id="rId4" Type="http://schemas.openxmlformats.org/officeDocument/2006/relationships/image" Target="../media/image41.svg"/><Relationship Id="rId9" Type="http://schemas.openxmlformats.org/officeDocument/2006/relationships/image" Target="../media/image2.png"/><Relationship Id="rId14" Type="http://schemas.openxmlformats.org/officeDocument/2006/relationships/image" Target="../media/image45.jpeg"/></Relationships>
</file>

<file path=ppt/slides/_rels/slide26.xml.rels><?xml version="1.0" encoding="UTF-8" standalone="yes"?>
<Relationships xmlns="http://schemas.openxmlformats.org/package/2006/relationships"><Relationship Id="rId8" Type="http://schemas.openxmlformats.org/officeDocument/2006/relationships/image" Target="../media/image43.svg"/><Relationship Id="rId13" Type="http://schemas.openxmlformats.org/officeDocument/2006/relationships/image" Target="../media/image4.svg"/><Relationship Id="rId3" Type="http://schemas.openxmlformats.org/officeDocument/2006/relationships/image" Target="../media/image40.png"/><Relationship Id="rId7" Type="http://schemas.openxmlformats.org/officeDocument/2006/relationships/image" Target="../media/image42.png"/><Relationship Id="rId12"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svg"/><Relationship Id="rId11" Type="http://schemas.openxmlformats.org/officeDocument/2006/relationships/image" Target="../media/image28.svg"/><Relationship Id="rId5" Type="http://schemas.openxmlformats.org/officeDocument/2006/relationships/image" Target="../media/image9.png"/><Relationship Id="rId10" Type="http://schemas.openxmlformats.org/officeDocument/2006/relationships/image" Target="../media/image27.png"/><Relationship Id="rId4" Type="http://schemas.openxmlformats.org/officeDocument/2006/relationships/image" Target="../media/image41.svg"/><Relationship Id="rId9" Type="http://schemas.openxmlformats.org/officeDocument/2006/relationships/image" Target="../media/image2.png"/><Relationship Id="rId14" Type="http://schemas.openxmlformats.org/officeDocument/2006/relationships/image" Target="../media/image46.jpeg"/></Relationships>
</file>

<file path=ppt/slides/_rels/slide27.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8.svg"/><Relationship Id="rId3" Type="http://schemas.openxmlformats.org/officeDocument/2006/relationships/image" Target="../media/image18.png"/><Relationship Id="rId7" Type="http://schemas.openxmlformats.org/officeDocument/2006/relationships/image" Target="../media/image8.svg"/><Relationship Id="rId12"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14.svg"/><Relationship Id="rId5" Type="http://schemas.openxmlformats.org/officeDocument/2006/relationships/image" Target="../media/image26.svg"/><Relationship Id="rId10" Type="http://schemas.openxmlformats.org/officeDocument/2006/relationships/image" Target="../media/image13.png"/><Relationship Id="rId4" Type="http://schemas.openxmlformats.org/officeDocument/2006/relationships/image" Target="../media/image25.png"/><Relationship Id="rId9" Type="http://schemas.openxmlformats.org/officeDocument/2006/relationships/image" Target="../media/image22.svg"/><Relationship Id="rId14" Type="http://schemas.openxmlformats.org/officeDocument/2006/relationships/image" Target="../media/image47.png"/></Relationships>
</file>

<file path=ppt/slides/_rels/slide28.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2.png"/><Relationship Id="rId7"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0.png"/><Relationship Id="rId9" Type="http://schemas.openxmlformats.org/officeDocument/2006/relationships/image" Target="../media/image48.png"/></Relationships>
</file>

<file path=ppt/slides/_rels/slide29.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8.svg"/><Relationship Id="rId3" Type="http://schemas.openxmlformats.org/officeDocument/2006/relationships/image" Target="../media/image18.png"/><Relationship Id="rId7" Type="http://schemas.openxmlformats.org/officeDocument/2006/relationships/image" Target="../media/image8.svg"/><Relationship Id="rId12"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14.svg"/><Relationship Id="rId5" Type="http://schemas.openxmlformats.org/officeDocument/2006/relationships/image" Target="../media/image26.svg"/><Relationship Id="rId10" Type="http://schemas.openxmlformats.org/officeDocument/2006/relationships/image" Target="../media/image13.png"/><Relationship Id="rId4" Type="http://schemas.openxmlformats.org/officeDocument/2006/relationships/image" Target="../media/image25.png"/><Relationship Id="rId9" Type="http://schemas.openxmlformats.org/officeDocument/2006/relationships/image" Target="../media/image22.sv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hyperlink" Target="https://mysql-kl.blogspot.com/2015/07/database-performance-tuning.html" TargetMode="External"/><Relationship Id="rId5" Type="http://schemas.openxmlformats.org/officeDocument/2006/relationships/image" Target="../media/image4.svg"/><Relationship Id="rId10" Type="http://schemas.openxmlformats.org/officeDocument/2006/relationships/image" Target="../media/image19.png"/><Relationship Id="rId4" Type="http://schemas.openxmlformats.org/officeDocument/2006/relationships/image" Target="../media/image3.png"/><Relationship Id="rId9" Type="http://schemas.openxmlformats.org/officeDocument/2006/relationships/image" Target="../media/image10.svg"/></Relationships>
</file>

<file path=ppt/slides/_rels/slide3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35.svg"/><Relationship Id="rId12" Type="http://schemas.openxmlformats.org/officeDocument/2006/relationships/image" Target="../media/image49.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4.png"/><Relationship Id="rId11" Type="http://schemas.openxmlformats.org/officeDocument/2006/relationships/image" Target="../media/image8.svg"/><Relationship Id="rId5" Type="http://schemas.openxmlformats.org/officeDocument/2006/relationships/image" Target="../media/image4.svg"/><Relationship Id="rId10" Type="http://schemas.openxmlformats.org/officeDocument/2006/relationships/image" Target="../media/image7.png"/><Relationship Id="rId4" Type="http://schemas.openxmlformats.org/officeDocument/2006/relationships/image" Target="../media/image3.png"/><Relationship Id="rId9" Type="http://schemas.openxmlformats.org/officeDocument/2006/relationships/image" Target="../media/image12.svg"/></Relationships>
</file>

<file path=ppt/slides/_rels/slide3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2.png"/><Relationship Id="rId7" Type="http://schemas.openxmlformats.org/officeDocument/2006/relationships/image" Target="../media/image13.png"/><Relationship Id="rId12" Type="http://schemas.openxmlformats.org/officeDocument/2006/relationships/image" Target="../media/image35.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1.svg"/><Relationship Id="rId11" Type="http://schemas.openxmlformats.org/officeDocument/2006/relationships/image" Target="../media/image34.png"/><Relationship Id="rId5" Type="http://schemas.openxmlformats.org/officeDocument/2006/relationships/image" Target="../media/image30.png"/><Relationship Id="rId10" Type="http://schemas.openxmlformats.org/officeDocument/2006/relationships/image" Target="../media/image10.svg"/><Relationship Id="rId4" Type="http://schemas.openxmlformats.org/officeDocument/2006/relationships/image" Target="../media/image20.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2.png"/><Relationship Id="rId7"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4.svg"/><Relationship Id="rId4" Type="http://schemas.openxmlformats.org/officeDocument/2006/relationships/image" Target="../media/image20.png"/><Relationship Id="rId9" Type="http://schemas.openxmlformats.org/officeDocument/2006/relationships/image" Target="../media/image23.png"/></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image" Target="../media/image2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 Id="rId9" Type="http://schemas.openxmlformats.org/officeDocument/2006/relationships/image" Target="../media/image14.sv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grpSp>
        <p:nvGrpSpPr>
          <p:cNvPr id="3" name="Group 3"/>
          <p:cNvGrpSpPr/>
          <p:nvPr/>
        </p:nvGrpSpPr>
        <p:grpSpPr>
          <a:xfrm>
            <a:off x="2058072" y="1295137"/>
            <a:ext cx="14171857" cy="7638806"/>
            <a:chOff x="0" y="0"/>
            <a:chExt cx="18895809" cy="10185074"/>
          </a:xfrm>
        </p:grpSpPr>
        <p:pic>
          <p:nvPicPr>
            <p:cNvPr id="4" name="Picture 4"/>
            <p:cNvPicPr>
              <a:picLocks noChangeAspect="1"/>
            </p:cNvPicPr>
            <p:nvPr/>
          </p:nvPicPr>
          <p:blipFill>
            <a:blip r:embed="rId3"/>
            <a:srcRect t="3518" b="28697"/>
            <a:stretch>
              <a:fillRect/>
            </a:stretch>
          </p:blipFill>
          <p:spPr>
            <a:xfrm>
              <a:off x="0" y="402745"/>
              <a:ext cx="18895809" cy="9782330"/>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838892">
              <a:off x="16129734" y="305914"/>
              <a:ext cx="1617713" cy="1523591"/>
            </a:xfrm>
            <a:prstGeom prst="rect">
              <a:avLst/>
            </a:prstGeom>
          </p:spPr>
        </p:pic>
      </p:grpSp>
      <p:sp>
        <p:nvSpPr>
          <p:cNvPr id="6" name="TextBox 6"/>
          <p:cNvSpPr txBox="1"/>
          <p:nvPr/>
        </p:nvSpPr>
        <p:spPr>
          <a:xfrm>
            <a:off x="3252107" y="2888972"/>
            <a:ext cx="11783786" cy="5934075"/>
          </a:xfrm>
          <a:prstGeom prst="rect">
            <a:avLst/>
          </a:prstGeom>
        </p:spPr>
        <p:txBody>
          <a:bodyPr lIns="0" tIns="0" rIns="0" bIns="0" rtlCol="0" anchor="t">
            <a:spAutoFit/>
          </a:bodyPr>
          <a:lstStyle/>
          <a:p>
            <a:pPr algn="ctr">
              <a:lnSpc>
                <a:spcPts val="16799"/>
              </a:lnSpc>
            </a:pPr>
            <a:r>
              <a:rPr lang="en-US" sz="15999" spc="671">
                <a:solidFill>
                  <a:srgbClr val="000000"/>
                </a:solidFill>
                <a:latin typeface="Marykate"/>
              </a:rPr>
              <a:t>MySQL</a:t>
            </a:r>
          </a:p>
          <a:p>
            <a:pPr algn="ctr">
              <a:lnSpc>
                <a:spcPts val="12600"/>
              </a:lnSpc>
            </a:pPr>
            <a:r>
              <a:rPr lang="en-US" sz="12000" spc="504">
                <a:solidFill>
                  <a:srgbClr val="000000"/>
                </a:solidFill>
                <a:latin typeface="Marykate"/>
              </a:rPr>
              <a:t>Turning Performance</a:t>
            </a:r>
          </a:p>
          <a:p>
            <a:pPr algn="ctr">
              <a:lnSpc>
                <a:spcPts val="16799"/>
              </a:lnSpc>
            </a:pPr>
            <a:endParaRPr lang="en-US" sz="12000" spc="504">
              <a:solidFill>
                <a:srgbClr val="000000"/>
              </a:solidFill>
              <a:latin typeface="Marykate"/>
            </a:endParaRPr>
          </a:p>
        </p:txBody>
      </p:sp>
      <p:pic>
        <p:nvPicPr>
          <p:cNvPr id="7" name="Picture 7"/>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4388606">
            <a:off x="5585216" y="1970635"/>
            <a:ext cx="1260418" cy="1398523"/>
          </a:xfrm>
          <a:prstGeom prst="rect">
            <a:avLst/>
          </a:prstGeom>
        </p:spPr>
      </p:pic>
      <p:pic>
        <p:nvPicPr>
          <p:cNvPr id="8" name="Picture 8"/>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1150047">
            <a:off x="2737392" y="8258064"/>
            <a:ext cx="3348950" cy="1351758"/>
          </a:xfrm>
          <a:prstGeom prst="rect">
            <a:avLst/>
          </a:prstGeom>
        </p:spPr>
      </p:pic>
      <p:pic>
        <p:nvPicPr>
          <p:cNvPr id="9" name="Picture 9"/>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5531315" y="6145889"/>
            <a:ext cx="2194959" cy="2788054"/>
          </a:xfrm>
          <a:prstGeom prst="rect">
            <a:avLst/>
          </a:prstGeom>
        </p:spPr>
      </p:pic>
      <p:pic>
        <p:nvPicPr>
          <p:cNvPr id="10" name="Picture 10"/>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rot="-4183691">
            <a:off x="-109045" y="86688"/>
            <a:ext cx="3883048" cy="304995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7" y="402666"/>
            <a:ext cx="12150881" cy="1681229"/>
          </a:xfrm>
          <a:prstGeom prst="rect">
            <a:avLst/>
          </a:prstGeom>
        </p:spPr>
        <p:txBody>
          <a:bodyPr lIns="0" tIns="0" rIns="0" bIns="0" rtlCol="0" anchor="t">
            <a:spAutoFit/>
          </a:bodyPr>
          <a:lstStyle/>
          <a:p>
            <a:pPr marL="0" lvl="0" indent="0" algn="ctr">
              <a:lnSpc>
                <a:spcPts val="14560"/>
              </a:lnSpc>
              <a:spcBef>
                <a:spcPct val="0"/>
              </a:spcBef>
            </a:pPr>
            <a:r>
              <a:rPr lang="th-TH" sz="6600" dirty="0">
                <a:solidFill>
                  <a:srgbClr val="000000"/>
                </a:solidFill>
                <a:latin typeface="Marykate"/>
              </a:rPr>
              <a:t>ใช้</a:t>
            </a:r>
            <a:r>
              <a:rPr lang="en-US" sz="6600" dirty="0">
                <a:solidFill>
                  <a:srgbClr val="000000"/>
                </a:solidFill>
                <a:latin typeface="Marykate"/>
              </a:rPr>
              <a:t> Indexes Where </a:t>
            </a:r>
            <a:r>
              <a:rPr lang="th-TH" sz="6600" dirty="0">
                <a:solidFill>
                  <a:srgbClr val="000000"/>
                </a:solidFill>
                <a:latin typeface="Marykate"/>
              </a:rPr>
              <a:t>ให้เหมาะสม</a:t>
            </a:r>
            <a:endParaRPr lang="en-US" sz="6600" dirty="0">
              <a:solidFill>
                <a:srgbClr val="000000"/>
              </a:solidFill>
              <a:latin typeface="Marykate"/>
            </a:endParaRP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446602" y="3771900"/>
            <a:ext cx="11942843" cy="3631763"/>
          </a:xfrm>
          <a:prstGeom prst="rect">
            <a:avLst/>
          </a:prstGeom>
        </p:spPr>
        <p:txBody>
          <a:bodyPr wrap="square" lIns="0" tIns="0" rIns="0" bIns="0" rtlCol="0" anchor="t">
            <a:spAutoFit/>
          </a:bodyPr>
          <a:lstStyle/>
          <a:p>
            <a:pPr algn="l">
              <a:lnSpc>
                <a:spcPct val="150000"/>
              </a:lnSpc>
            </a:pPr>
            <a:r>
              <a:rPr lang="en-US" sz="3200" dirty="0">
                <a:solidFill>
                  <a:srgbClr val="404040"/>
                </a:solidFill>
                <a:latin typeface="Marykate" panose="020B0604020202020204" charset="0"/>
              </a:rPr>
              <a:t>Database </a:t>
            </a:r>
            <a:r>
              <a:rPr lang="th-TH" sz="3200" dirty="0">
                <a:solidFill>
                  <a:srgbClr val="404040"/>
                </a:solidFill>
                <a:latin typeface="Marykate" panose="020B0604020202020204" charset="0"/>
              </a:rPr>
              <a:t>หลายๆตัวจะใช้โครงสร้างนี้</a:t>
            </a:r>
          </a:p>
          <a:p>
            <a:pPr algn="l">
              <a:lnSpc>
                <a:spcPct val="150000"/>
              </a:lnSpc>
            </a:pPr>
            <a:r>
              <a:rPr lang="en-US" sz="3200" dirty="0">
                <a:solidFill>
                  <a:srgbClr val="404040"/>
                </a:solidFill>
                <a:latin typeface="Marykate" panose="020B0604020202020204" charset="0"/>
              </a:rPr>
              <a:t>	SELECT … WHERE</a:t>
            </a:r>
          </a:p>
          <a:p>
            <a:pPr algn="l">
              <a:lnSpc>
                <a:spcPct val="150000"/>
              </a:lnSpc>
            </a:pPr>
            <a:r>
              <a:rPr lang="en-US" sz="3200" b="0" i="0" dirty="0">
                <a:solidFill>
                  <a:srgbClr val="404040"/>
                </a:solidFill>
                <a:effectLst/>
                <a:latin typeface="Marykate" panose="020B0604020202020204" charset="0"/>
              </a:rPr>
              <a:t>Queries</a:t>
            </a:r>
            <a:r>
              <a:rPr lang="th-TH" sz="3200" b="0" i="0" dirty="0">
                <a:solidFill>
                  <a:srgbClr val="404040"/>
                </a:solidFill>
                <a:effectLst/>
                <a:latin typeface="Marykate" panose="020B0604020202020204" charset="0"/>
              </a:rPr>
              <a:t> เหล่านี้เกี่ยวข้องกับการประเมิน</a:t>
            </a:r>
            <a:r>
              <a:rPr lang="th-TH" sz="3200" dirty="0">
                <a:solidFill>
                  <a:srgbClr val="404040"/>
                </a:solidFill>
                <a:latin typeface="Marykate" panose="020B0604020202020204" charset="0"/>
              </a:rPr>
              <a:t> การกรองและการดึงผลลัพธ์</a:t>
            </a:r>
            <a:r>
              <a:rPr lang="en-US" sz="3200" b="0" i="0" dirty="0">
                <a:solidFill>
                  <a:srgbClr val="404040"/>
                </a:solidFill>
                <a:effectLst/>
                <a:latin typeface="Marykate" panose="020B0604020202020204" charset="0"/>
              </a:rPr>
              <a:t> </a:t>
            </a:r>
            <a:r>
              <a:rPr lang="th-TH" sz="3200" b="0" i="0" dirty="0">
                <a:solidFill>
                  <a:srgbClr val="404040"/>
                </a:solidFill>
                <a:effectLst/>
                <a:latin typeface="Marykate" panose="020B0604020202020204" charset="0"/>
              </a:rPr>
              <a:t>สามารถปรับโครงสร้างเหล่านี้ได้โดยการเพิ่ม</a:t>
            </a:r>
            <a:r>
              <a:rPr lang="en-US" sz="3200" b="0" i="0" dirty="0">
                <a:solidFill>
                  <a:srgbClr val="404040"/>
                </a:solidFill>
                <a:effectLst/>
                <a:latin typeface="Marykate" panose="020B0604020202020204" charset="0"/>
              </a:rPr>
              <a:t> indexes </a:t>
            </a:r>
            <a:r>
              <a:rPr lang="th-TH" sz="3200" b="0" i="0" dirty="0">
                <a:solidFill>
                  <a:srgbClr val="404040"/>
                </a:solidFill>
                <a:effectLst/>
                <a:latin typeface="Marykate" panose="020B0604020202020204" charset="0"/>
              </a:rPr>
              <a:t>ชุดเล็กๆ </a:t>
            </a:r>
            <a:r>
              <a:rPr lang="th-TH" sz="3200" dirty="0">
                <a:solidFill>
                  <a:srgbClr val="404040"/>
                </a:solidFill>
                <a:latin typeface="Marykate" panose="020B0604020202020204" charset="0"/>
              </a:rPr>
              <a:t>ให้</a:t>
            </a:r>
            <a:r>
              <a:rPr lang="th-TH" sz="3200" b="0" i="0" dirty="0">
                <a:solidFill>
                  <a:srgbClr val="404040"/>
                </a:solidFill>
                <a:effectLst/>
                <a:latin typeface="Marykate" panose="020B0604020202020204" charset="0"/>
              </a:rPr>
              <a:t>ตารางที่เกี่ยวข้อง แบบสอบถามสามารถถูกนําไปที่ดัชนีเพื่อเพิ่มความเร็ว</a:t>
            </a:r>
            <a:br>
              <a:rPr lang="en-US" sz="3200" b="0" i="0" dirty="0">
                <a:solidFill>
                  <a:srgbClr val="404040"/>
                </a:solidFill>
                <a:effectLst/>
                <a:latin typeface="Marykate" panose="020B0604020202020204" charset="0"/>
              </a:rPr>
            </a:br>
            <a:r>
              <a:rPr lang="th-TH" sz="3200" b="0" i="0" dirty="0">
                <a:solidFill>
                  <a:srgbClr val="404040"/>
                </a:solidFill>
                <a:effectLst/>
                <a:latin typeface="Marykate" panose="020B0604020202020204" charset="0"/>
              </a:rPr>
              <a:t>ในการสืบค้น</a:t>
            </a:r>
          </a:p>
        </p:txBody>
      </p:sp>
    </p:spTree>
    <p:extLst>
      <p:ext uri="{BB962C8B-B14F-4D97-AF65-F5344CB8AC3E}">
        <p14:creationId xmlns:p14="http://schemas.microsoft.com/office/powerpoint/2010/main" val="3033177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7" y="937105"/>
            <a:ext cx="12150881" cy="1231106"/>
          </a:xfrm>
          <a:prstGeom prst="rect">
            <a:avLst/>
          </a:prstGeom>
        </p:spPr>
        <p:txBody>
          <a:bodyPr lIns="0" tIns="0" rIns="0" bIns="0" rtlCol="0" anchor="t">
            <a:spAutoFit/>
          </a:bodyPr>
          <a:lstStyle/>
          <a:p>
            <a:pPr algn="ctr"/>
            <a:r>
              <a:rPr lang="en-US" sz="8000" b="1" i="0" dirty="0">
                <a:solidFill>
                  <a:srgbClr val="000000"/>
                </a:solidFill>
                <a:effectLst/>
                <a:latin typeface="Marykate" panose="020B0604020202020204" charset="0"/>
              </a:rPr>
              <a:t>Functions in Predicates</a:t>
            </a: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317010" y="3253696"/>
            <a:ext cx="11902428" cy="4370427"/>
          </a:xfrm>
          <a:prstGeom prst="rect">
            <a:avLst/>
          </a:prstGeom>
        </p:spPr>
        <p:txBody>
          <a:bodyPr wrap="square" lIns="0" tIns="0" rIns="0" bIns="0" rtlCol="0" anchor="t">
            <a:spAutoFit/>
          </a:bodyPr>
          <a:lstStyle/>
          <a:p>
            <a:pPr algn="l">
              <a:lnSpc>
                <a:spcPct val="150000"/>
              </a:lnSpc>
            </a:pPr>
            <a:r>
              <a:rPr lang="th-TH" sz="3200" b="0" i="0" dirty="0">
                <a:solidFill>
                  <a:srgbClr val="404040"/>
                </a:solidFill>
                <a:effectLst/>
                <a:latin typeface="Marykate" panose="020B0604020202020204" charset="0"/>
              </a:rPr>
              <a:t>หลีกเลี่ยงการใช้ฟังก์ชันใน</a:t>
            </a:r>
            <a:r>
              <a:rPr lang="en-US" sz="3200" b="0" i="0" dirty="0">
                <a:solidFill>
                  <a:srgbClr val="404040"/>
                </a:solidFill>
                <a:effectLst/>
                <a:latin typeface="Marykate" panose="020B0604020202020204" charset="0"/>
              </a:rPr>
              <a:t> Predicates </a:t>
            </a:r>
            <a:r>
              <a:rPr lang="th-TH" sz="3200" b="0" i="0" dirty="0">
                <a:solidFill>
                  <a:srgbClr val="404040"/>
                </a:solidFill>
                <a:effectLst/>
                <a:latin typeface="Marykate" panose="020B0604020202020204" charset="0"/>
              </a:rPr>
              <a:t>ของคิวร</a:t>
            </a:r>
            <a:r>
              <a:rPr lang="th-TH" sz="3200" dirty="0">
                <a:solidFill>
                  <a:srgbClr val="404040"/>
                </a:solidFill>
                <a:latin typeface="Marykate" panose="020B0604020202020204" charset="0"/>
              </a:rPr>
              <a:t>ี่</a:t>
            </a:r>
            <a:r>
              <a:rPr lang="th-TH" sz="3200" b="0" i="0" dirty="0">
                <a:solidFill>
                  <a:srgbClr val="404040"/>
                </a:solidFill>
                <a:effectLst/>
                <a:latin typeface="Marykate" panose="020B0604020202020204" charset="0"/>
              </a:rPr>
              <a:t> เช่น</a:t>
            </a:r>
            <a:endParaRPr lang="en-US" sz="3200" b="0" i="0" dirty="0">
              <a:solidFill>
                <a:srgbClr val="404040"/>
              </a:solidFill>
              <a:effectLst/>
              <a:latin typeface="Marykate" panose="020B0604020202020204" charset="0"/>
            </a:endParaRPr>
          </a:p>
          <a:p>
            <a:pPr algn="l">
              <a:lnSpc>
                <a:spcPct val="150000"/>
              </a:lnSpc>
            </a:pPr>
            <a:endParaRPr lang="en-US" sz="3200" b="0" i="0" dirty="0">
              <a:solidFill>
                <a:srgbClr val="404040"/>
              </a:solidFill>
              <a:effectLst/>
              <a:latin typeface="Marykate" panose="020B0604020202020204" charset="0"/>
            </a:endParaRPr>
          </a:p>
          <a:p>
            <a:pPr algn="l">
              <a:lnSpc>
                <a:spcPct val="150000"/>
              </a:lnSpc>
            </a:pPr>
            <a:r>
              <a:rPr lang="en-US" sz="3200" b="0" i="0" dirty="0">
                <a:solidFill>
                  <a:srgbClr val="404040"/>
                </a:solidFill>
                <a:effectLst/>
                <a:latin typeface="Marykate" panose="020B0604020202020204" charset="0"/>
              </a:rPr>
              <a:t>	SELECT * FROM  MYTABLE  WHERE 	UPPER(COL1)='123'Copy</a:t>
            </a:r>
          </a:p>
          <a:p>
            <a:pPr algn="l">
              <a:lnSpc>
                <a:spcPct val="150000"/>
              </a:lnSpc>
            </a:pPr>
            <a:endParaRPr lang="en-US" sz="3200" b="0" i="0" dirty="0">
              <a:solidFill>
                <a:srgbClr val="404040"/>
              </a:solidFill>
              <a:effectLst/>
              <a:latin typeface="Marykate" panose="020B0604020202020204" charset="0"/>
            </a:endParaRPr>
          </a:p>
          <a:p>
            <a:pPr algn="l">
              <a:lnSpc>
                <a:spcPct val="150000"/>
              </a:lnSpc>
            </a:pPr>
            <a:r>
              <a:rPr lang="en-US" sz="3200" dirty="0">
                <a:solidFill>
                  <a:srgbClr val="404040"/>
                </a:solidFill>
                <a:latin typeface="Marykate" panose="020B0604020202020204" charset="0"/>
              </a:rPr>
              <a:t>The </a:t>
            </a:r>
            <a:r>
              <a:rPr lang="en-US" sz="3200" b="0" i="0" dirty="0">
                <a:solidFill>
                  <a:srgbClr val="404040"/>
                </a:solidFill>
                <a:effectLst/>
                <a:latin typeface="Marykate" panose="020B0604020202020204" charset="0"/>
              </a:rPr>
              <a:t>UPPER </a:t>
            </a:r>
            <a:r>
              <a:rPr lang="th-TH" sz="3200" b="0" i="0" dirty="0">
                <a:solidFill>
                  <a:srgbClr val="404040"/>
                </a:solidFill>
                <a:effectLst/>
                <a:latin typeface="Marykate" panose="020B0604020202020204" charset="0"/>
              </a:rPr>
              <a:t>จะสร้างฟังก์ชัน ซึ่งต้องทํางานระหว่างการดําเนินการ </a:t>
            </a:r>
            <a:r>
              <a:rPr lang="en-US" sz="3200" b="0" i="0" dirty="0">
                <a:solidFill>
                  <a:srgbClr val="404040"/>
                </a:solidFill>
                <a:effectLst/>
                <a:latin typeface="Marykate" panose="020B0604020202020204" charset="0"/>
              </a:rPr>
              <a:t>SELECT </a:t>
            </a:r>
            <a:r>
              <a:rPr lang="th-TH" sz="3200" b="0" i="0" dirty="0">
                <a:solidFill>
                  <a:srgbClr val="404040"/>
                </a:solidFill>
                <a:effectLst/>
                <a:latin typeface="Marykate" panose="020B0604020202020204" charset="0"/>
              </a:rPr>
              <a:t>สิ่งนี้จะเพิ่มงานที่</a:t>
            </a:r>
            <a:r>
              <a:rPr lang="en-US" sz="3200" b="0" i="0" dirty="0">
                <a:solidFill>
                  <a:srgbClr val="404040"/>
                </a:solidFill>
                <a:effectLst/>
                <a:latin typeface="Marykate" panose="020B0604020202020204" charset="0"/>
              </a:rPr>
              <a:t> Queries </a:t>
            </a:r>
            <a:r>
              <a:rPr lang="th-TH" sz="3200" b="0" i="0" dirty="0">
                <a:solidFill>
                  <a:srgbClr val="404040"/>
                </a:solidFill>
                <a:effectLst/>
                <a:latin typeface="Marykate" panose="020B0604020202020204" charset="0"/>
              </a:rPr>
              <a:t>ที่กําลังทํางานอยู่เป็นสองเท่า ควรหลีกเลี่ยงที่จะใช้ถ้าเป็นไปได้</a:t>
            </a:r>
          </a:p>
        </p:txBody>
      </p:sp>
    </p:spTree>
    <p:extLst>
      <p:ext uri="{BB962C8B-B14F-4D97-AF65-F5344CB8AC3E}">
        <p14:creationId xmlns:p14="http://schemas.microsoft.com/office/powerpoint/2010/main" val="2387566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7" y="1137871"/>
            <a:ext cx="12150881" cy="923330"/>
          </a:xfrm>
          <a:prstGeom prst="rect">
            <a:avLst/>
          </a:prstGeom>
        </p:spPr>
        <p:txBody>
          <a:bodyPr lIns="0" tIns="0" rIns="0" bIns="0" rtlCol="0" anchor="t">
            <a:spAutoFit/>
          </a:bodyPr>
          <a:lstStyle/>
          <a:p>
            <a:pPr algn="ctr"/>
            <a:r>
              <a:rPr lang="th-TH" sz="6000" b="1" i="0" dirty="0">
                <a:solidFill>
                  <a:srgbClr val="000000"/>
                </a:solidFill>
                <a:effectLst/>
                <a:latin typeface="Marykate" panose="020B0604020202020204" charset="0"/>
              </a:rPr>
              <a:t>ระบุคอลัมน์ในฟังก์ชัน </a:t>
            </a:r>
            <a:r>
              <a:rPr lang="en-US" sz="6000" b="1" i="0" dirty="0">
                <a:solidFill>
                  <a:srgbClr val="000000"/>
                </a:solidFill>
                <a:effectLst/>
                <a:latin typeface="Marykate" panose="020B0604020202020204" charset="0"/>
              </a:rPr>
              <a:t>SELECT</a:t>
            </a: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317010" y="3819097"/>
            <a:ext cx="11653976" cy="3631763"/>
          </a:xfrm>
          <a:prstGeom prst="rect">
            <a:avLst/>
          </a:prstGeom>
        </p:spPr>
        <p:txBody>
          <a:bodyPr wrap="square" lIns="0" tIns="0" rIns="0" bIns="0" rtlCol="0" anchor="t">
            <a:spAutoFit/>
          </a:bodyPr>
          <a:lstStyle/>
          <a:p>
            <a:pPr algn="l">
              <a:lnSpc>
                <a:spcPct val="150000"/>
              </a:lnSpc>
            </a:pPr>
            <a:r>
              <a:rPr lang="th-TH" sz="3200" b="0" i="0" dirty="0">
                <a:solidFill>
                  <a:srgbClr val="404040"/>
                </a:solidFill>
                <a:effectLst/>
                <a:latin typeface="roboto" panose="02000000000000000000" pitchFamily="2" charset="0"/>
              </a:rPr>
              <a:t>นิพจน์ที่ใช้กันทั่วไปสําหรับแบบสอบถามเชิงวิเคราะห์และเชิงสํารวจคือ </a:t>
            </a:r>
            <a:r>
              <a:rPr lang="en-US" sz="3200" b="0" i="0" dirty="0">
                <a:solidFill>
                  <a:srgbClr val="404040"/>
                </a:solidFill>
                <a:effectLst/>
                <a:latin typeface="roboto" panose="02000000000000000000" pitchFamily="2" charset="0"/>
              </a:rPr>
              <a:t>SELECT * </a:t>
            </a:r>
            <a:r>
              <a:rPr lang="th-TH" sz="3200" b="0" i="0" dirty="0">
                <a:solidFill>
                  <a:srgbClr val="404040"/>
                </a:solidFill>
                <a:effectLst/>
                <a:latin typeface="roboto" panose="02000000000000000000" pitchFamily="2" charset="0"/>
              </a:rPr>
              <a:t>การเลือกมากกว่าที่คุณต้องการส่งผลให้ประสิทธิภาพลดลงโดยไม่จําเป็นและความซ้ําซ้อน ถ้าคุณระบุคอลัมน์ที่คุณต้องการ คิวรีของคุณไม่จําเป็นต้องสแกนคอลัมน์ที่ไม่เกี่ยวข้อง</a:t>
            </a:r>
          </a:p>
          <a:p>
            <a:pPr algn="l">
              <a:lnSpc>
                <a:spcPct val="150000"/>
              </a:lnSpc>
            </a:pPr>
            <a:r>
              <a:rPr lang="th-TH" sz="3200" b="0" i="0" dirty="0">
                <a:solidFill>
                  <a:srgbClr val="404040"/>
                </a:solidFill>
                <a:effectLst/>
                <a:latin typeface="roboto" panose="02000000000000000000" pitchFamily="2" charset="0"/>
              </a:rPr>
              <a:t>หากจําเป็นต้องใช้คอลัมน์ทั้งหมดไม่มีวิธีอื่นที่จะไปเกี่ยวกับเรื่องนี้ อย่างไรก็ตาม ข้อกําหนดทางธุรกิจส่วนใหญ่ไม่จําเป็นต้องมีคอลัมน์ทั้งหมดที่มีอยู่ในชุดข้อมูล พิจารณาเลือกคอลัมน์ที่ต้องการแทน</a:t>
            </a:r>
            <a:endParaRPr lang="th-TH" sz="3200" b="0" i="0" dirty="0">
              <a:solidFill>
                <a:srgbClr val="404040"/>
              </a:solidFill>
              <a:effectLst/>
              <a:latin typeface="Marykate" panose="020B0604020202020204" charset="0"/>
            </a:endParaRPr>
          </a:p>
        </p:txBody>
      </p:sp>
      <p:pic>
        <p:nvPicPr>
          <p:cNvPr id="11" name="Picture 10">
            <a:extLst>
              <a:ext uri="{FF2B5EF4-FFF2-40B4-BE49-F238E27FC236}">
                <a16:creationId xmlns:a16="http://schemas.microsoft.com/office/drawing/2014/main" id="{957B6621-8767-C19A-6883-EC2C5E50D79B}"/>
              </a:ext>
            </a:extLst>
          </p:cNvPr>
          <p:cNvPicPr>
            <a:picLocks noChangeAspect="1"/>
          </p:cNvPicPr>
          <p:nvPr/>
        </p:nvPicPr>
        <p:blipFill>
          <a:blip r:embed="rId6"/>
          <a:stretch>
            <a:fillRect/>
          </a:stretch>
        </p:blipFill>
        <p:spPr>
          <a:xfrm>
            <a:off x="3317010" y="7556270"/>
            <a:ext cx="8306538" cy="1487449"/>
          </a:xfrm>
          <a:prstGeom prst="rect">
            <a:avLst/>
          </a:prstGeom>
        </p:spPr>
      </p:pic>
    </p:spTree>
    <p:extLst>
      <p:ext uri="{BB962C8B-B14F-4D97-AF65-F5344CB8AC3E}">
        <p14:creationId xmlns:p14="http://schemas.microsoft.com/office/powerpoint/2010/main" val="254779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9" y="747122"/>
            <a:ext cx="12150881" cy="1773562"/>
          </a:xfrm>
          <a:prstGeom prst="rect">
            <a:avLst/>
          </a:prstGeom>
        </p:spPr>
        <p:txBody>
          <a:bodyPr lIns="0" tIns="0" rIns="0" bIns="0" rtlCol="0" anchor="t">
            <a:spAutoFit/>
          </a:bodyPr>
          <a:lstStyle/>
          <a:p>
            <a:pPr marL="0" lvl="0" indent="0" algn="ctr">
              <a:lnSpc>
                <a:spcPts val="14560"/>
              </a:lnSpc>
              <a:spcBef>
                <a:spcPct val="0"/>
              </a:spcBef>
            </a:pPr>
            <a:r>
              <a:rPr lang="th-TH" sz="8000" dirty="0">
                <a:solidFill>
                  <a:srgbClr val="000000"/>
                </a:solidFill>
                <a:latin typeface="Marykate"/>
              </a:rPr>
              <a:t>ใช้</a:t>
            </a:r>
            <a:r>
              <a:rPr lang="en-US" sz="8000" dirty="0">
                <a:solidFill>
                  <a:srgbClr val="000000"/>
                </a:solidFill>
                <a:latin typeface="Marykate"/>
              </a:rPr>
              <a:t> Order by </a:t>
            </a:r>
            <a:r>
              <a:rPr lang="th-TH" sz="8000" dirty="0">
                <a:solidFill>
                  <a:srgbClr val="000000"/>
                </a:solidFill>
                <a:latin typeface="Marykate"/>
              </a:rPr>
              <a:t>ให้เหมาะสม</a:t>
            </a:r>
            <a:endParaRPr lang="en-US" sz="8000" dirty="0">
              <a:solidFill>
                <a:srgbClr val="000000"/>
              </a:solidFill>
              <a:latin typeface="Marykate"/>
            </a:endParaRP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317010" y="3819097"/>
            <a:ext cx="11653976" cy="3631763"/>
          </a:xfrm>
          <a:prstGeom prst="rect">
            <a:avLst/>
          </a:prstGeom>
        </p:spPr>
        <p:txBody>
          <a:bodyPr wrap="square" lIns="0" tIns="0" rIns="0" bIns="0" rtlCol="0" anchor="t">
            <a:spAutoFit/>
          </a:bodyPr>
          <a:lstStyle/>
          <a:p>
            <a:pPr algn="l">
              <a:lnSpc>
                <a:spcPct val="150000"/>
              </a:lnSpc>
            </a:pPr>
            <a:r>
              <a:rPr lang="en-US" sz="3200" b="0" i="0" dirty="0">
                <a:solidFill>
                  <a:srgbClr val="404040"/>
                </a:solidFill>
                <a:effectLst/>
                <a:latin typeface="Marykate" panose="020B0604020202020204" charset="0"/>
              </a:rPr>
              <a:t>ORDER BY </a:t>
            </a:r>
            <a:r>
              <a:rPr lang="th-TH" sz="3200" b="0" i="0" dirty="0">
                <a:solidFill>
                  <a:srgbClr val="404040"/>
                </a:solidFill>
                <a:effectLst/>
                <a:latin typeface="Marykate" panose="020B0604020202020204" charset="0"/>
              </a:rPr>
              <a:t>จะเรียงลําดับผลลัพธ์ตามคอลัมน์ที่ระบุ สามารถใช้จัดเรียงตามสองคอลัมน์พร้อมกัน </a:t>
            </a:r>
            <a:endParaRPr lang="en-US" sz="3200" b="0" i="0" dirty="0">
              <a:solidFill>
                <a:srgbClr val="404040"/>
              </a:solidFill>
              <a:effectLst/>
              <a:latin typeface="Marykate" panose="020B0604020202020204" charset="0"/>
            </a:endParaRPr>
          </a:p>
          <a:p>
            <a:pPr algn="l">
              <a:lnSpc>
                <a:spcPct val="150000"/>
              </a:lnSpc>
            </a:pPr>
            <a:r>
              <a:rPr lang="th-TH" sz="3200" b="0" i="0" dirty="0">
                <a:solidFill>
                  <a:srgbClr val="404040"/>
                </a:solidFill>
                <a:effectLst/>
                <a:latin typeface="Marykate" panose="020B0604020202020204" charset="0"/>
              </a:rPr>
              <a:t>ควรเรียงลําดับตามลําดับเดียวกันจากน้อยไปหามากหรือมากไปหาน้อย</a:t>
            </a:r>
          </a:p>
          <a:p>
            <a:pPr algn="l">
              <a:lnSpc>
                <a:spcPct val="150000"/>
              </a:lnSpc>
            </a:pPr>
            <a:endParaRPr lang="th-TH" sz="3200" b="0" i="0" dirty="0">
              <a:solidFill>
                <a:srgbClr val="404040"/>
              </a:solidFill>
              <a:effectLst/>
              <a:latin typeface="Marykate" panose="020B0604020202020204" charset="0"/>
            </a:endParaRPr>
          </a:p>
          <a:p>
            <a:pPr algn="l">
              <a:lnSpc>
                <a:spcPct val="150000"/>
              </a:lnSpc>
            </a:pPr>
            <a:r>
              <a:rPr lang="th-TH" sz="3200" b="0" i="0" dirty="0">
                <a:solidFill>
                  <a:srgbClr val="404040"/>
                </a:solidFill>
                <a:effectLst/>
                <a:latin typeface="Marykate" panose="020B0604020202020204" charset="0"/>
              </a:rPr>
              <a:t>หาก พยายามจัดเรียงคอลัมน์ต่างๆ ในลําดับที่ต่างกัน จะทําให้ประสิทธิภาพช้าลง ควร รวมสิ่งนี้กับ</a:t>
            </a:r>
            <a:r>
              <a:rPr lang="en-US" sz="3200" b="0" i="0" dirty="0">
                <a:solidFill>
                  <a:srgbClr val="404040"/>
                </a:solidFill>
                <a:effectLst/>
                <a:latin typeface="Marykate" panose="020B0604020202020204" charset="0"/>
              </a:rPr>
              <a:t> Index</a:t>
            </a:r>
            <a:r>
              <a:rPr lang="th-TH" sz="3200" b="0" i="0" dirty="0">
                <a:solidFill>
                  <a:srgbClr val="404040"/>
                </a:solidFill>
                <a:effectLst/>
                <a:latin typeface="Marykate" panose="020B0604020202020204" charset="0"/>
              </a:rPr>
              <a:t>เพื่อเพิ่มความเร็วในการเรียงลําดับ</a:t>
            </a:r>
          </a:p>
        </p:txBody>
      </p:sp>
    </p:spTree>
    <p:extLst>
      <p:ext uri="{BB962C8B-B14F-4D97-AF65-F5344CB8AC3E}">
        <p14:creationId xmlns:p14="http://schemas.microsoft.com/office/powerpoint/2010/main" val="2491673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9" y="747122"/>
            <a:ext cx="12150881" cy="1681229"/>
          </a:xfrm>
          <a:prstGeom prst="rect">
            <a:avLst/>
          </a:prstGeom>
        </p:spPr>
        <p:txBody>
          <a:bodyPr lIns="0" tIns="0" rIns="0" bIns="0" rtlCol="0" anchor="t">
            <a:spAutoFit/>
          </a:bodyPr>
          <a:lstStyle/>
          <a:p>
            <a:pPr marL="0" lvl="0" indent="0" algn="ctr">
              <a:lnSpc>
                <a:spcPts val="14560"/>
              </a:lnSpc>
              <a:spcBef>
                <a:spcPct val="0"/>
              </a:spcBef>
            </a:pPr>
            <a:r>
              <a:rPr lang="th-TH" sz="6600" dirty="0">
                <a:solidFill>
                  <a:srgbClr val="000000"/>
                </a:solidFill>
                <a:latin typeface="Marykate"/>
              </a:rPr>
              <a:t>ใช้</a:t>
            </a:r>
            <a:r>
              <a:rPr lang="en-US" sz="6600" dirty="0">
                <a:solidFill>
                  <a:srgbClr val="000000"/>
                </a:solidFill>
                <a:latin typeface="Marykate"/>
              </a:rPr>
              <a:t> Group by </a:t>
            </a:r>
            <a:r>
              <a:rPr lang="th-TH" sz="6600" dirty="0">
                <a:solidFill>
                  <a:srgbClr val="000000"/>
                </a:solidFill>
                <a:latin typeface="Marykate"/>
              </a:rPr>
              <a:t>แทนที่จะเป็น </a:t>
            </a:r>
            <a:r>
              <a:rPr lang="en-US" sz="6600" dirty="0">
                <a:solidFill>
                  <a:srgbClr val="000000"/>
                </a:solidFill>
                <a:latin typeface="Marykate"/>
              </a:rPr>
              <a:t>SELECT DISTING</a:t>
            </a: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317010" y="3848100"/>
            <a:ext cx="11653976" cy="3631763"/>
          </a:xfrm>
          <a:prstGeom prst="rect">
            <a:avLst/>
          </a:prstGeom>
        </p:spPr>
        <p:txBody>
          <a:bodyPr wrap="square" lIns="0" tIns="0" rIns="0" bIns="0" rtlCol="0" anchor="t">
            <a:spAutoFit/>
          </a:bodyPr>
          <a:lstStyle/>
          <a:p>
            <a:pPr algn="l">
              <a:lnSpc>
                <a:spcPct val="150000"/>
              </a:lnSpc>
            </a:pPr>
            <a:r>
              <a:rPr lang="th-TH" sz="3200" b="0" i="0" dirty="0">
                <a:solidFill>
                  <a:srgbClr val="404040"/>
                </a:solidFill>
                <a:effectLst/>
                <a:latin typeface="Marykate" panose="020B0604020202020204" charset="0"/>
              </a:rPr>
              <a:t>คิวรี </a:t>
            </a:r>
            <a:r>
              <a:rPr lang="en-US" sz="3200" b="0" i="0" dirty="0">
                <a:solidFill>
                  <a:srgbClr val="404040"/>
                </a:solidFill>
                <a:effectLst/>
                <a:latin typeface="Marykate" panose="020B0604020202020204" charset="0"/>
              </a:rPr>
              <a:t>SELECT DISTINCT </a:t>
            </a:r>
            <a:r>
              <a:rPr lang="th-TH" sz="3200" b="0" i="0" dirty="0">
                <a:solidFill>
                  <a:srgbClr val="404040"/>
                </a:solidFill>
                <a:effectLst/>
                <a:latin typeface="Marykate" panose="020B0604020202020204" charset="0"/>
              </a:rPr>
              <a:t>มีประโยชน์เมื่อพยายามกําจัดค่าที่ซ้ํากัน อย่างไรก็ตามคําสั่งนี้ต้องใช้พลังการประมวลผลจํานวนมาก</a:t>
            </a:r>
          </a:p>
          <a:p>
            <a:pPr algn="l">
              <a:lnSpc>
                <a:spcPct val="150000"/>
              </a:lnSpc>
            </a:pPr>
            <a:endParaRPr lang="th-TH" sz="3200" b="0" i="0" dirty="0">
              <a:solidFill>
                <a:srgbClr val="404040"/>
              </a:solidFill>
              <a:effectLst/>
              <a:latin typeface="Marykate" panose="020B0604020202020204" charset="0"/>
            </a:endParaRPr>
          </a:p>
          <a:p>
            <a:pPr algn="l">
              <a:lnSpc>
                <a:spcPct val="150000"/>
              </a:lnSpc>
            </a:pPr>
            <a:r>
              <a:rPr lang="th-TH" sz="3200" b="0" i="0" dirty="0">
                <a:solidFill>
                  <a:srgbClr val="404040"/>
                </a:solidFill>
                <a:effectLst/>
                <a:latin typeface="Marykate" panose="020B0604020202020204" charset="0"/>
              </a:rPr>
              <a:t>เมื่อใดก็ตามที่เป็นไปได้ให้หลีกเลี่ยงการใช้ </a:t>
            </a:r>
            <a:r>
              <a:rPr lang="en-US" sz="3200" b="0" i="0" dirty="0">
                <a:solidFill>
                  <a:srgbClr val="404040"/>
                </a:solidFill>
                <a:effectLst/>
                <a:latin typeface="Marykate" panose="020B0604020202020204" charset="0"/>
              </a:rPr>
              <a:t>SELECT DISTINCT </a:t>
            </a:r>
            <a:r>
              <a:rPr lang="th-TH" sz="3200" b="0" i="0" dirty="0">
                <a:solidFill>
                  <a:srgbClr val="404040"/>
                </a:solidFill>
                <a:effectLst/>
                <a:latin typeface="Marykate" panose="020B0604020202020204" charset="0"/>
              </a:rPr>
              <a:t>เนื่องจากไม่มีประสิทธิภาพและบางครั้ง</a:t>
            </a:r>
          </a:p>
          <a:p>
            <a:pPr algn="l">
              <a:lnSpc>
                <a:spcPct val="150000"/>
              </a:lnSpc>
            </a:pPr>
            <a:r>
              <a:rPr lang="th-TH" sz="3200" b="0" i="0" dirty="0">
                <a:solidFill>
                  <a:srgbClr val="404040"/>
                </a:solidFill>
                <a:effectLst/>
                <a:latin typeface="Marykate" panose="020B0604020202020204" charset="0"/>
              </a:rPr>
              <a:t>ก็ทำให้สับสน</a:t>
            </a:r>
          </a:p>
        </p:txBody>
      </p:sp>
    </p:spTree>
    <p:extLst>
      <p:ext uri="{BB962C8B-B14F-4D97-AF65-F5344CB8AC3E}">
        <p14:creationId xmlns:p14="http://schemas.microsoft.com/office/powerpoint/2010/main" val="2424556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7" y="1104900"/>
            <a:ext cx="12150881" cy="1107996"/>
          </a:xfrm>
          <a:prstGeom prst="rect">
            <a:avLst/>
          </a:prstGeom>
        </p:spPr>
        <p:txBody>
          <a:bodyPr lIns="0" tIns="0" rIns="0" bIns="0" rtlCol="0" anchor="t">
            <a:spAutoFit/>
          </a:bodyPr>
          <a:lstStyle/>
          <a:p>
            <a:pPr algn="ctr"/>
            <a:r>
              <a:rPr lang="en-US" sz="7200" b="1" i="0" dirty="0">
                <a:solidFill>
                  <a:srgbClr val="000000"/>
                </a:solidFill>
                <a:effectLst/>
                <a:latin typeface="Marykate" panose="020B0604020202020204" charset="0"/>
              </a:rPr>
              <a:t>JOIN, WHERE, UNION, DISTINCT</a:t>
            </a: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317010" y="3819097"/>
            <a:ext cx="11653976" cy="4370427"/>
          </a:xfrm>
          <a:prstGeom prst="rect">
            <a:avLst/>
          </a:prstGeom>
        </p:spPr>
        <p:txBody>
          <a:bodyPr wrap="square" lIns="0" tIns="0" rIns="0" bIns="0" rtlCol="0" anchor="t">
            <a:spAutoFit/>
          </a:bodyPr>
          <a:lstStyle/>
          <a:p>
            <a:pPr algn="l">
              <a:lnSpc>
                <a:spcPct val="150000"/>
              </a:lnSpc>
            </a:pPr>
            <a:r>
              <a:rPr lang="th-TH" sz="3200" dirty="0">
                <a:solidFill>
                  <a:srgbClr val="404040"/>
                </a:solidFill>
                <a:latin typeface="Marykate" panose="020B0604020202020204" charset="0"/>
              </a:rPr>
              <a:t>พยายามใช้</a:t>
            </a:r>
            <a:r>
              <a:rPr lang="en-US" sz="3200" dirty="0">
                <a:solidFill>
                  <a:srgbClr val="404040"/>
                </a:solidFill>
                <a:latin typeface="Marykate" panose="020B0604020202020204" charset="0"/>
              </a:rPr>
              <a:t> inner join </a:t>
            </a:r>
            <a:r>
              <a:rPr lang="th-TH" sz="3200" dirty="0">
                <a:solidFill>
                  <a:srgbClr val="404040"/>
                </a:solidFill>
                <a:latin typeface="Marykate" panose="020B0604020202020204" charset="0"/>
              </a:rPr>
              <a:t>เท่าที่เป็นไปได้ การ </a:t>
            </a:r>
            <a:r>
              <a:rPr lang="en-US" sz="3200" dirty="0">
                <a:solidFill>
                  <a:srgbClr val="404040"/>
                </a:solidFill>
                <a:latin typeface="Marykate" panose="020B0604020202020204" charset="0"/>
              </a:rPr>
              <a:t>join </a:t>
            </a:r>
            <a:r>
              <a:rPr lang="th-TH" sz="3200" dirty="0">
                <a:solidFill>
                  <a:srgbClr val="404040"/>
                </a:solidFill>
                <a:latin typeface="Marykate" panose="020B0604020202020204" charset="0"/>
              </a:rPr>
              <a:t>จากภายนอกจะดูข้อมูลเพิ่มเติมภายนอกคอลัมน์ที่ระบุ มันจะไม่เป็นอะไร ถ้าหากต้องการข้อมูลนั้นจริงๆ แต่จะเป็นการสิ้นเปลืองประสิทธิภาพในการรวมข้อมูลที่ไม่ต้องการ</a:t>
            </a:r>
          </a:p>
          <a:p>
            <a:pPr algn="l">
              <a:lnSpc>
                <a:spcPct val="150000"/>
              </a:lnSpc>
            </a:pPr>
            <a:endParaRPr lang="th-TH" sz="3200" dirty="0">
              <a:solidFill>
                <a:srgbClr val="404040"/>
              </a:solidFill>
              <a:latin typeface="Marykate" panose="020B0604020202020204" charset="0"/>
            </a:endParaRPr>
          </a:p>
          <a:p>
            <a:pPr algn="l">
              <a:lnSpc>
                <a:spcPct val="150000"/>
              </a:lnSpc>
            </a:pPr>
            <a:r>
              <a:rPr lang="th-TH" sz="3200" dirty="0">
                <a:solidFill>
                  <a:srgbClr val="404040"/>
                </a:solidFill>
                <a:latin typeface="Marykate" panose="020B0604020202020204" charset="0"/>
              </a:rPr>
              <a:t>การใช้ </a:t>
            </a:r>
            <a:r>
              <a:rPr lang="en-US" sz="3200" dirty="0">
                <a:solidFill>
                  <a:srgbClr val="404040"/>
                </a:solidFill>
                <a:latin typeface="Marykate" panose="020B0604020202020204" charset="0"/>
              </a:rPr>
              <a:t>INNER JOIN </a:t>
            </a:r>
            <a:r>
              <a:rPr lang="th-TH" sz="3200" dirty="0">
                <a:solidFill>
                  <a:srgbClr val="404040"/>
                </a:solidFill>
                <a:latin typeface="Marykate" panose="020B0604020202020204" charset="0"/>
              </a:rPr>
              <a:t>เป็นวิธีการมาตรฐานในการเข้าร่วมตาราง เอ็นจิ้นฐานข้อมูลส่วนใหญ่ยอมรับการใช้ </a:t>
            </a:r>
            <a:r>
              <a:rPr lang="en-US" sz="3200" dirty="0">
                <a:solidFill>
                  <a:srgbClr val="404040"/>
                </a:solidFill>
                <a:latin typeface="Marykate" panose="020B0604020202020204" charset="0"/>
              </a:rPr>
              <a:t>WHERE </a:t>
            </a:r>
            <a:r>
              <a:rPr lang="th-TH" sz="3200" dirty="0">
                <a:solidFill>
                  <a:srgbClr val="404040"/>
                </a:solidFill>
                <a:latin typeface="Marykate" panose="020B0604020202020204" charset="0"/>
              </a:rPr>
              <a:t>เช่นกัน</a:t>
            </a:r>
            <a:endParaRPr lang="th-TH" sz="3200" b="0" i="0" dirty="0">
              <a:solidFill>
                <a:srgbClr val="404040"/>
              </a:solidFill>
              <a:effectLst/>
              <a:latin typeface="Marykate" panose="020B0604020202020204" charset="0"/>
            </a:endParaRPr>
          </a:p>
        </p:txBody>
      </p:sp>
    </p:spTree>
    <p:extLst>
      <p:ext uri="{BB962C8B-B14F-4D97-AF65-F5344CB8AC3E}">
        <p14:creationId xmlns:p14="http://schemas.microsoft.com/office/powerpoint/2010/main" val="2351318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9" y="747122"/>
            <a:ext cx="12150881" cy="1773562"/>
          </a:xfrm>
          <a:prstGeom prst="rect">
            <a:avLst/>
          </a:prstGeom>
        </p:spPr>
        <p:txBody>
          <a:bodyPr lIns="0" tIns="0" rIns="0" bIns="0" rtlCol="0" anchor="t">
            <a:spAutoFit/>
          </a:bodyPr>
          <a:lstStyle/>
          <a:p>
            <a:pPr marL="0" lvl="0" indent="0" algn="ctr">
              <a:lnSpc>
                <a:spcPts val="14560"/>
              </a:lnSpc>
              <a:spcBef>
                <a:spcPct val="0"/>
              </a:spcBef>
            </a:pPr>
            <a:r>
              <a:rPr lang="th-TH" sz="8000" dirty="0">
                <a:solidFill>
                  <a:srgbClr val="000000"/>
                </a:solidFill>
                <a:latin typeface="Marykate"/>
              </a:rPr>
              <a:t>ใช้</a:t>
            </a:r>
            <a:r>
              <a:rPr lang="en-US" sz="8000" dirty="0">
                <a:solidFill>
                  <a:srgbClr val="000000"/>
                </a:solidFill>
                <a:latin typeface="Marykate"/>
              </a:rPr>
              <a:t> </a:t>
            </a:r>
            <a:r>
              <a:rPr lang="th-TH" sz="8000" dirty="0">
                <a:solidFill>
                  <a:srgbClr val="000000"/>
                </a:solidFill>
                <a:latin typeface="Marykate"/>
              </a:rPr>
              <a:t>ฟังก์ชั่น</a:t>
            </a:r>
            <a:r>
              <a:rPr lang="en-US" sz="8000" dirty="0">
                <a:solidFill>
                  <a:srgbClr val="000000"/>
                </a:solidFill>
                <a:latin typeface="Marykate"/>
              </a:rPr>
              <a:t> EXPLAIN</a:t>
            </a: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317010" y="3819097"/>
            <a:ext cx="11653976" cy="2893100"/>
          </a:xfrm>
          <a:prstGeom prst="rect">
            <a:avLst/>
          </a:prstGeom>
        </p:spPr>
        <p:txBody>
          <a:bodyPr wrap="square" lIns="0" tIns="0" rIns="0" bIns="0" rtlCol="0" anchor="t">
            <a:spAutoFit/>
          </a:bodyPr>
          <a:lstStyle/>
          <a:p>
            <a:pPr algn="l">
              <a:lnSpc>
                <a:spcPct val="150000"/>
              </a:lnSpc>
            </a:pPr>
            <a:r>
              <a:rPr lang="th-TH" sz="3200" b="0" i="0" dirty="0">
                <a:solidFill>
                  <a:srgbClr val="404040"/>
                </a:solidFill>
                <a:effectLst/>
                <a:latin typeface="Marykate" panose="020B0604020202020204" charset="0"/>
              </a:rPr>
              <a:t>ฐานข้อมูล </a:t>
            </a:r>
            <a:r>
              <a:rPr lang="en-US" sz="3200" b="0" i="0" dirty="0">
                <a:solidFill>
                  <a:srgbClr val="404040"/>
                </a:solidFill>
                <a:effectLst/>
                <a:latin typeface="Marykate" panose="020B0604020202020204" charset="0"/>
              </a:rPr>
              <a:t>MySQL </a:t>
            </a:r>
            <a:r>
              <a:rPr lang="th-TH" sz="3200" b="0" i="0" dirty="0">
                <a:solidFill>
                  <a:srgbClr val="404040"/>
                </a:solidFill>
                <a:effectLst/>
                <a:latin typeface="Marykate" panose="020B0604020202020204" charset="0"/>
              </a:rPr>
              <a:t>สมัยใหม่มีฟังก์ชัน </a:t>
            </a:r>
            <a:r>
              <a:rPr lang="en-US" sz="3200" b="0" i="0" dirty="0">
                <a:solidFill>
                  <a:srgbClr val="404040"/>
                </a:solidFill>
                <a:effectLst/>
                <a:latin typeface="Marykate" panose="020B0604020202020204" charset="0"/>
              </a:rPr>
              <a:t>EXPLAIN</a:t>
            </a:r>
          </a:p>
          <a:p>
            <a:pPr algn="l">
              <a:lnSpc>
                <a:spcPct val="150000"/>
              </a:lnSpc>
            </a:pPr>
            <a:r>
              <a:rPr lang="th-TH" sz="3200" b="0" i="0" dirty="0">
                <a:solidFill>
                  <a:srgbClr val="404040"/>
                </a:solidFill>
                <a:effectLst/>
                <a:latin typeface="Marykate" panose="020B0604020202020204" charset="0"/>
              </a:rPr>
              <a:t>การผนวก</a:t>
            </a:r>
            <a:r>
              <a:rPr lang="en-US" sz="3200" b="0" i="0" dirty="0">
                <a:solidFill>
                  <a:srgbClr val="404040"/>
                </a:solidFill>
                <a:effectLst/>
                <a:latin typeface="Marykate" panose="020B0604020202020204" charset="0"/>
              </a:rPr>
              <a:t> </a:t>
            </a:r>
            <a:r>
              <a:rPr lang="en-US" sz="3200" dirty="0">
                <a:solidFill>
                  <a:srgbClr val="404040"/>
                </a:solidFill>
                <a:latin typeface="Marykate" panose="020B0604020202020204" charset="0"/>
              </a:rPr>
              <a:t>Index</a:t>
            </a:r>
            <a:r>
              <a:rPr lang="th-TH" sz="3200" b="0" i="0" dirty="0">
                <a:solidFill>
                  <a:srgbClr val="404040"/>
                </a:solidFill>
                <a:effectLst/>
                <a:latin typeface="Marykate" panose="020B0604020202020204" charset="0"/>
              </a:rPr>
              <a:t> </a:t>
            </a:r>
            <a:r>
              <a:rPr lang="en-US" sz="3200" b="0" i="0" dirty="0">
                <a:solidFill>
                  <a:srgbClr val="404040"/>
                </a:solidFill>
                <a:effectLst/>
                <a:latin typeface="Marykate" panose="020B0604020202020204" charset="0"/>
              </a:rPr>
              <a:t>EXPLAIN </a:t>
            </a:r>
            <a:r>
              <a:rPr lang="th-TH" sz="3200" b="0" i="0" dirty="0">
                <a:solidFill>
                  <a:srgbClr val="404040"/>
                </a:solidFill>
                <a:effectLst/>
                <a:latin typeface="Marykate" panose="020B0604020202020204" charset="0"/>
              </a:rPr>
              <a:t>เข้ากับจุดเริ่มต้นของคิวรีจะอ่านและประเมินคิวรี หากมีนิพจน์ที่ไม่มีประสิทธิภาพหรือโครงสร้างที่สับสน </a:t>
            </a:r>
            <a:r>
              <a:rPr lang="en-US" sz="3200" b="0" i="0" dirty="0">
                <a:solidFill>
                  <a:srgbClr val="404040"/>
                </a:solidFill>
                <a:effectLst/>
                <a:latin typeface="Marykate" panose="020B0604020202020204" charset="0"/>
              </a:rPr>
              <a:t>EXPLAIN </a:t>
            </a:r>
            <a:r>
              <a:rPr lang="th-TH" sz="3200" b="0" i="0" dirty="0">
                <a:solidFill>
                  <a:srgbClr val="404040"/>
                </a:solidFill>
                <a:effectLst/>
                <a:latin typeface="Marykate" panose="020B0604020202020204" charset="0"/>
              </a:rPr>
              <a:t>สามารถช่วยคุณค้นหาได้ จากนั้นคุณสามารถปรับวลีของ</a:t>
            </a:r>
            <a:r>
              <a:rPr lang="en-US" sz="3200" b="0" i="0" dirty="0">
                <a:solidFill>
                  <a:srgbClr val="404040"/>
                </a:solidFill>
                <a:effectLst/>
                <a:latin typeface="Marykate" panose="020B0604020202020204" charset="0"/>
              </a:rPr>
              <a:t>Query </a:t>
            </a:r>
            <a:r>
              <a:rPr lang="th-TH" sz="3200" b="0" i="0" dirty="0">
                <a:solidFill>
                  <a:srgbClr val="404040"/>
                </a:solidFill>
                <a:effectLst/>
                <a:latin typeface="Marykate" panose="020B0604020202020204" charset="0"/>
              </a:rPr>
              <a:t>ของคุณเพื่อหลีกเลี่ยงการสแกนตารางโดยไม่ได้ตั้งใจหรือ</a:t>
            </a:r>
            <a:r>
              <a:rPr lang="th-TH" sz="3200" dirty="0">
                <a:solidFill>
                  <a:srgbClr val="404040"/>
                </a:solidFill>
                <a:latin typeface="Marykate" panose="020B0604020202020204" charset="0"/>
              </a:rPr>
              <a:t>รบกวน</a:t>
            </a:r>
            <a:r>
              <a:rPr lang="th-TH" sz="3200" b="0" i="0" dirty="0">
                <a:solidFill>
                  <a:srgbClr val="404040"/>
                </a:solidFill>
                <a:effectLst/>
                <a:latin typeface="Marykate" panose="020B0604020202020204" charset="0"/>
              </a:rPr>
              <a:t>ประสิทธิภาพการทํางานอื่นๆ</a:t>
            </a:r>
          </a:p>
        </p:txBody>
      </p:sp>
    </p:spTree>
    <p:extLst>
      <p:ext uri="{BB962C8B-B14F-4D97-AF65-F5344CB8AC3E}">
        <p14:creationId xmlns:p14="http://schemas.microsoft.com/office/powerpoint/2010/main" val="32956455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9" y="747122"/>
            <a:ext cx="12150881" cy="1712007"/>
          </a:xfrm>
          <a:prstGeom prst="rect">
            <a:avLst/>
          </a:prstGeom>
        </p:spPr>
        <p:txBody>
          <a:bodyPr lIns="0" tIns="0" rIns="0" bIns="0" rtlCol="0" anchor="t">
            <a:spAutoFit/>
          </a:bodyPr>
          <a:lstStyle/>
          <a:p>
            <a:pPr marL="0" lvl="0" indent="0" algn="ctr">
              <a:lnSpc>
                <a:spcPts val="14560"/>
              </a:lnSpc>
              <a:spcBef>
                <a:spcPct val="0"/>
              </a:spcBef>
            </a:pPr>
            <a:r>
              <a:rPr lang="th-TH" sz="8000" dirty="0">
                <a:solidFill>
                  <a:srgbClr val="000000"/>
                </a:solidFill>
                <a:latin typeface="Marykate"/>
              </a:rPr>
              <a:t>การกำหนดค่าเซิร์ฟเวอร์</a:t>
            </a:r>
            <a:r>
              <a:rPr lang="en-US" sz="8000" dirty="0">
                <a:solidFill>
                  <a:srgbClr val="000000"/>
                </a:solidFill>
                <a:latin typeface="Marykate"/>
              </a:rPr>
              <a:t> MySQL</a:t>
            </a: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200400" y="3206251"/>
            <a:ext cx="11653976" cy="5847755"/>
          </a:xfrm>
          <a:prstGeom prst="rect">
            <a:avLst/>
          </a:prstGeom>
        </p:spPr>
        <p:txBody>
          <a:bodyPr wrap="square" lIns="0" tIns="0" rIns="0" bIns="0" rtlCol="0" anchor="t">
            <a:spAutoFit/>
          </a:bodyPr>
          <a:lstStyle/>
          <a:p>
            <a:pPr algn="l">
              <a:lnSpc>
                <a:spcPct val="150000"/>
              </a:lnSpc>
            </a:pPr>
            <a:r>
              <a:rPr lang="en-US" sz="3200" b="0" i="0" dirty="0" err="1">
                <a:solidFill>
                  <a:srgbClr val="404040"/>
                </a:solidFill>
                <a:effectLst/>
                <a:latin typeface="Marykate" panose="020B0604020202020204" charset="0"/>
              </a:rPr>
              <a:t>query_cache_size</a:t>
            </a:r>
            <a:r>
              <a:rPr lang="en-US" sz="3200" b="0" i="0" dirty="0">
                <a:solidFill>
                  <a:srgbClr val="404040"/>
                </a:solidFill>
                <a:effectLst/>
                <a:latin typeface="Marykate" panose="020B0604020202020204" charset="0"/>
              </a:rPr>
              <a:t> – </a:t>
            </a:r>
            <a:r>
              <a:rPr lang="th-TH" sz="3200" b="0" i="0" dirty="0">
                <a:solidFill>
                  <a:srgbClr val="404040"/>
                </a:solidFill>
                <a:effectLst/>
                <a:latin typeface="Marykate" panose="020B0604020202020204" charset="0"/>
              </a:rPr>
              <a:t>ระบุขนาดของแคชของแบบสอบถาม </a:t>
            </a:r>
            <a:r>
              <a:rPr lang="en-US" sz="3200" b="0" i="0" dirty="0">
                <a:solidFill>
                  <a:srgbClr val="404040"/>
                </a:solidFill>
                <a:effectLst/>
                <a:latin typeface="Marykate" panose="020B0604020202020204" charset="0"/>
              </a:rPr>
              <a:t>MySQL </a:t>
            </a:r>
            <a:r>
              <a:rPr lang="th-TH" sz="3200" b="0" i="0" dirty="0">
                <a:solidFill>
                  <a:srgbClr val="404040"/>
                </a:solidFill>
                <a:effectLst/>
                <a:latin typeface="Marykate" panose="020B0604020202020204" charset="0"/>
              </a:rPr>
              <a:t>ที่รอการทํางาน คําแนะนําคือเริ่มต้นด้วยค่าเล็ก ๆ ประมาณ 10</a:t>
            </a:r>
            <a:r>
              <a:rPr lang="en-US" sz="3200" b="0" i="0" dirty="0">
                <a:solidFill>
                  <a:srgbClr val="404040"/>
                </a:solidFill>
                <a:effectLst/>
                <a:latin typeface="Marykate" panose="020B0604020202020204" charset="0"/>
              </a:rPr>
              <a:t>MB </a:t>
            </a:r>
            <a:r>
              <a:rPr lang="th-TH" sz="3200" b="0" i="0" dirty="0">
                <a:solidFill>
                  <a:srgbClr val="404040"/>
                </a:solidFill>
                <a:effectLst/>
                <a:latin typeface="Marykate" panose="020B0604020202020204" charset="0"/>
              </a:rPr>
              <a:t>แล้วเพิ่มขึ้นเป็นไม่เกิน 100-200</a:t>
            </a:r>
            <a:r>
              <a:rPr lang="en-US" sz="3200" b="0" i="0" dirty="0">
                <a:solidFill>
                  <a:srgbClr val="404040"/>
                </a:solidFill>
                <a:effectLst/>
                <a:latin typeface="Marykate" panose="020B0604020202020204" charset="0"/>
              </a:rPr>
              <a:t>MB </a:t>
            </a:r>
            <a:r>
              <a:rPr lang="th-TH" sz="3200" b="0" i="0" dirty="0">
                <a:solidFill>
                  <a:srgbClr val="404040"/>
                </a:solidFill>
                <a:effectLst/>
                <a:latin typeface="Marykate" panose="020B0604020202020204" charset="0"/>
              </a:rPr>
              <a:t>ด้วยคิวรีที่แคชไว้มากเกินไป คุณจะพบกับคิวรีแบบเรียงซ้อน "กําลังรอการล็อกแคช" ถ้าคิวรีของคุณยังคงสํารองข้อมูลอยู่ กระบวนงานที่ดีกว่าคือการใช้ </a:t>
            </a:r>
            <a:r>
              <a:rPr lang="en-US" sz="3200" b="0" i="0" dirty="0">
                <a:solidFill>
                  <a:srgbClr val="404040"/>
                </a:solidFill>
                <a:effectLst/>
                <a:latin typeface="Marykate" panose="020B0604020202020204" charset="0"/>
              </a:rPr>
              <a:t>EXPLAIN </a:t>
            </a:r>
            <a:r>
              <a:rPr lang="th-TH" sz="3200" b="0" i="0" dirty="0">
                <a:solidFill>
                  <a:srgbClr val="404040"/>
                </a:solidFill>
                <a:effectLst/>
                <a:latin typeface="Marykate" panose="020B0604020202020204" charset="0"/>
              </a:rPr>
              <a:t>เพื่อประเมินแต่ละคิวรีและค้นหาวิธีที่จะทําให้คิวรีมีประสิทธิภาพมากขึ้น</a:t>
            </a:r>
          </a:p>
          <a:p>
            <a:pPr algn="l">
              <a:lnSpc>
                <a:spcPct val="150000"/>
              </a:lnSpc>
            </a:pPr>
            <a:endParaRPr lang="th-TH" sz="3200" b="0" i="0" dirty="0">
              <a:solidFill>
                <a:srgbClr val="404040"/>
              </a:solidFill>
              <a:effectLst/>
              <a:latin typeface="Marykate" panose="020B0604020202020204" charset="0"/>
            </a:endParaRPr>
          </a:p>
          <a:p>
            <a:pPr algn="l">
              <a:lnSpc>
                <a:spcPct val="150000"/>
              </a:lnSpc>
            </a:pPr>
            <a:r>
              <a:rPr lang="en-US" sz="3200" b="0" i="0" dirty="0" err="1">
                <a:solidFill>
                  <a:srgbClr val="404040"/>
                </a:solidFill>
                <a:effectLst/>
                <a:latin typeface="Marykate" panose="020B0604020202020204" charset="0"/>
              </a:rPr>
              <a:t>max_connection</a:t>
            </a:r>
            <a:r>
              <a:rPr lang="en-US" sz="3200" b="0" i="0" dirty="0">
                <a:solidFill>
                  <a:srgbClr val="404040"/>
                </a:solidFill>
                <a:effectLst/>
                <a:latin typeface="Marykate" panose="020B0604020202020204" charset="0"/>
              </a:rPr>
              <a:t> – </a:t>
            </a:r>
            <a:r>
              <a:rPr lang="th-TH" sz="3200" b="0" i="0" dirty="0">
                <a:solidFill>
                  <a:srgbClr val="404040"/>
                </a:solidFill>
                <a:effectLst/>
                <a:latin typeface="Marykate" panose="020B0604020202020204" charset="0"/>
              </a:rPr>
              <a:t>หมายถึงจํานวนการเชื่อมต่อที่อนุญาตในฐานข้อมูล หากคุณได้รับข้อผิดพลาดที่อ้างถึง "การเชื่อมต่อมากเกินไป" การเพิ่มค่านี้อาจช่วยได้</a:t>
            </a:r>
          </a:p>
          <a:p>
            <a:pPr algn="l">
              <a:lnSpc>
                <a:spcPct val="150000"/>
              </a:lnSpc>
            </a:pPr>
            <a:endParaRPr lang="th-TH" sz="3200" b="0" i="0" dirty="0">
              <a:solidFill>
                <a:srgbClr val="404040"/>
              </a:solidFill>
              <a:effectLst/>
              <a:latin typeface="Marykate" panose="020B0604020202020204" charset="0"/>
            </a:endParaRPr>
          </a:p>
        </p:txBody>
      </p:sp>
    </p:spTree>
    <p:extLst>
      <p:ext uri="{BB962C8B-B14F-4D97-AF65-F5344CB8AC3E}">
        <p14:creationId xmlns:p14="http://schemas.microsoft.com/office/powerpoint/2010/main" val="4267944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9" y="747122"/>
            <a:ext cx="12150881" cy="1712007"/>
          </a:xfrm>
          <a:prstGeom prst="rect">
            <a:avLst/>
          </a:prstGeom>
        </p:spPr>
        <p:txBody>
          <a:bodyPr lIns="0" tIns="0" rIns="0" bIns="0" rtlCol="0" anchor="t">
            <a:spAutoFit/>
          </a:bodyPr>
          <a:lstStyle/>
          <a:p>
            <a:pPr marL="0" lvl="0" indent="0" algn="ctr">
              <a:lnSpc>
                <a:spcPts val="14560"/>
              </a:lnSpc>
              <a:spcBef>
                <a:spcPct val="0"/>
              </a:spcBef>
            </a:pPr>
            <a:r>
              <a:rPr lang="th-TH" sz="8000" dirty="0">
                <a:solidFill>
                  <a:srgbClr val="000000"/>
                </a:solidFill>
                <a:latin typeface="Marykate"/>
              </a:rPr>
              <a:t>การกำหนดค่าเซิร์ฟเวอร์</a:t>
            </a:r>
            <a:r>
              <a:rPr lang="en-US" sz="8000" dirty="0">
                <a:solidFill>
                  <a:srgbClr val="000000"/>
                </a:solidFill>
                <a:latin typeface="Marykate"/>
              </a:rPr>
              <a:t> MySQL</a:t>
            </a: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317010" y="3188029"/>
            <a:ext cx="11653976" cy="6586418"/>
          </a:xfrm>
          <a:prstGeom prst="rect">
            <a:avLst/>
          </a:prstGeom>
        </p:spPr>
        <p:txBody>
          <a:bodyPr wrap="square" lIns="0" tIns="0" rIns="0" bIns="0" rtlCol="0" anchor="t">
            <a:spAutoFit/>
          </a:bodyPr>
          <a:lstStyle/>
          <a:p>
            <a:pPr algn="l">
              <a:lnSpc>
                <a:spcPct val="150000"/>
              </a:lnSpc>
            </a:pPr>
            <a:r>
              <a:rPr lang="en-US" sz="3200" b="0" i="0" dirty="0" err="1">
                <a:solidFill>
                  <a:srgbClr val="404040"/>
                </a:solidFill>
                <a:effectLst/>
                <a:latin typeface="Marykate" panose="020B0604020202020204" charset="0"/>
              </a:rPr>
              <a:t>innodb_buffer_pool_size</a:t>
            </a:r>
            <a:r>
              <a:rPr lang="en-US" sz="3200" b="0" i="0" dirty="0">
                <a:solidFill>
                  <a:srgbClr val="404040"/>
                </a:solidFill>
                <a:effectLst/>
                <a:latin typeface="Marykate" panose="020B0604020202020204" charset="0"/>
              </a:rPr>
              <a:t> - </a:t>
            </a:r>
            <a:r>
              <a:rPr lang="th-TH" sz="3200" b="0" i="0" dirty="0">
                <a:solidFill>
                  <a:srgbClr val="404040"/>
                </a:solidFill>
                <a:effectLst/>
                <a:latin typeface="Marykate" panose="020B0604020202020204" charset="0"/>
              </a:rPr>
              <a:t>การตั้งค่านี้จะจัดสรรหน่วยความจําระบบเป็นแคชข้อมูลสําหรับฐานข้อมูลของคุณ หากคุณมีข้อมูลจํานวนมากให้เพิ่มค่านี้ จดบันทึก </a:t>
            </a:r>
            <a:r>
              <a:rPr lang="en-US" sz="3200" b="0" i="0" dirty="0">
                <a:solidFill>
                  <a:srgbClr val="404040"/>
                </a:solidFill>
                <a:effectLst/>
                <a:latin typeface="Marykate" panose="020B0604020202020204" charset="0"/>
              </a:rPr>
              <a:t>RAM </a:t>
            </a:r>
            <a:r>
              <a:rPr lang="th-TH" sz="3200" b="0" i="0" dirty="0">
                <a:solidFill>
                  <a:srgbClr val="404040"/>
                </a:solidFill>
                <a:effectLst/>
                <a:latin typeface="Marykate" panose="020B0604020202020204" charset="0"/>
              </a:rPr>
              <a:t>ที่จําเป็นในการเรียกใช้ทรัพยากรระบบอื่น ๆ</a:t>
            </a:r>
          </a:p>
          <a:p>
            <a:pPr algn="l">
              <a:lnSpc>
                <a:spcPct val="150000"/>
              </a:lnSpc>
            </a:pPr>
            <a:endParaRPr lang="th-TH" sz="3200" b="0" i="0" dirty="0">
              <a:solidFill>
                <a:srgbClr val="404040"/>
              </a:solidFill>
              <a:effectLst/>
              <a:latin typeface="Marykate" panose="020B0604020202020204" charset="0"/>
            </a:endParaRPr>
          </a:p>
          <a:p>
            <a:pPr algn="l">
              <a:lnSpc>
                <a:spcPct val="150000"/>
              </a:lnSpc>
            </a:pPr>
            <a:r>
              <a:rPr lang="en-US" sz="3200" b="0" i="0" dirty="0" err="1">
                <a:solidFill>
                  <a:srgbClr val="404040"/>
                </a:solidFill>
                <a:effectLst/>
                <a:latin typeface="Marykate" panose="020B0604020202020204" charset="0"/>
              </a:rPr>
              <a:t>innodb_io_capacity</a:t>
            </a:r>
            <a:r>
              <a:rPr lang="en-US" sz="3200" b="0" i="0" dirty="0">
                <a:solidFill>
                  <a:srgbClr val="404040"/>
                </a:solidFill>
                <a:effectLst/>
                <a:latin typeface="Marykate" panose="020B0604020202020204" charset="0"/>
              </a:rPr>
              <a:t> - </a:t>
            </a:r>
            <a:r>
              <a:rPr lang="th-TH" sz="3200" b="0" i="0" dirty="0">
                <a:solidFill>
                  <a:srgbClr val="404040"/>
                </a:solidFill>
                <a:effectLst/>
                <a:latin typeface="Marykate" panose="020B0604020202020204" charset="0"/>
              </a:rPr>
              <a:t>ตัวแปรนี้กําหนดอัตราสําหรับอินพุต / เอาต์พุตจากอุปกรณ์จัดเก็บข้อมูลของคุณ สิ่งนี้เกี่ยวข้องโดยตรงกับประเภทและความเร็วของไดรฟ์จัดเก็บข้อมูลของคุณ </a:t>
            </a:r>
            <a:r>
              <a:rPr lang="en-US" sz="3200" b="0" i="0" dirty="0">
                <a:solidFill>
                  <a:srgbClr val="404040"/>
                </a:solidFill>
                <a:effectLst/>
                <a:latin typeface="Marykate" panose="020B0604020202020204" charset="0"/>
              </a:rPr>
              <a:t>HDD 5400 </a:t>
            </a:r>
            <a:r>
              <a:rPr lang="th-TH" sz="3200" b="0" i="0" dirty="0">
                <a:solidFill>
                  <a:srgbClr val="404040"/>
                </a:solidFill>
                <a:effectLst/>
                <a:latin typeface="Marykate" panose="020B0604020202020204" charset="0"/>
              </a:rPr>
              <a:t>รอบต่อนาทีจะมีความจุต่ํากว่า </a:t>
            </a:r>
            <a:r>
              <a:rPr lang="en-US" sz="3200" b="0" i="0" dirty="0">
                <a:solidFill>
                  <a:srgbClr val="404040"/>
                </a:solidFill>
                <a:effectLst/>
                <a:latin typeface="Marykate" panose="020B0604020202020204" charset="0"/>
              </a:rPr>
              <a:t>SSD </a:t>
            </a:r>
            <a:r>
              <a:rPr lang="th-TH" sz="3200" b="0" i="0" dirty="0">
                <a:solidFill>
                  <a:srgbClr val="404040"/>
                </a:solidFill>
                <a:effectLst/>
                <a:latin typeface="Marykate" panose="020B0604020202020204" charset="0"/>
              </a:rPr>
              <a:t>ระดับไฮเอนด์หรือ </a:t>
            </a:r>
            <a:r>
              <a:rPr lang="en-US" sz="3200" b="0" i="0" dirty="0">
                <a:solidFill>
                  <a:srgbClr val="404040"/>
                </a:solidFill>
                <a:effectLst/>
                <a:latin typeface="Marykate" panose="020B0604020202020204" charset="0"/>
              </a:rPr>
              <a:t>Intel Optane </a:t>
            </a:r>
            <a:r>
              <a:rPr lang="th-TH" sz="3200" b="0" i="0" dirty="0">
                <a:solidFill>
                  <a:srgbClr val="404040"/>
                </a:solidFill>
                <a:effectLst/>
                <a:latin typeface="Marykate" panose="020B0604020202020204" charset="0"/>
              </a:rPr>
              <a:t>มาก คุณสามารถปรับค่านี้ให้ตรงกับฮาร์ดแวร์ของคุณได้ดียิ่งขึ้น</a:t>
            </a:r>
          </a:p>
          <a:p>
            <a:pPr algn="l">
              <a:lnSpc>
                <a:spcPct val="150000"/>
              </a:lnSpc>
            </a:pPr>
            <a:endParaRPr lang="th-TH" sz="3200" b="0" i="0" dirty="0">
              <a:solidFill>
                <a:srgbClr val="404040"/>
              </a:solidFill>
              <a:effectLst/>
              <a:latin typeface="Marykate" panose="020B0604020202020204" charset="0"/>
            </a:endParaRPr>
          </a:p>
        </p:txBody>
      </p:sp>
    </p:spTree>
    <p:extLst>
      <p:ext uri="{BB962C8B-B14F-4D97-AF65-F5344CB8AC3E}">
        <p14:creationId xmlns:p14="http://schemas.microsoft.com/office/powerpoint/2010/main" val="5366018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3726454" y="2490280"/>
            <a:ext cx="10835092" cy="11523139"/>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3908945" y="3809615"/>
            <a:ext cx="548388" cy="1073358"/>
          </a:xfrm>
          <a:prstGeom prst="rect">
            <a:avLst/>
          </a:prstGeom>
        </p:spPr>
      </p:pic>
      <p:pic>
        <p:nvPicPr>
          <p:cNvPr id="5" name="Picture 5"/>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1389467">
            <a:off x="12889473" y="9347225"/>
            <a:ext cx="1609185" cy="649525"/>
          </a:xfrm>
          <a:prstGeom prst="rect">
            <a:avLst/>
          </a:prstGeom>
        </p:spPr>
      </p:pic>
      <p:sp>
        <p:nvSpPr>
          <p:cNvPr id="6" name="TextBox 6"/>
          <p:cNvSpPr txBox="1"/>
          <p:nvPr/>
        </p:nvSpPr>
        <p:spPr>
          <a:xfrm>
            <a:off x="3068560" y="1424721"/>
            <a:ext cx="12150881" cy="1783714"/>
          </a:xfrm>
          <a:prstGeom prst="rect">
            <a:avLst/>
          </a:prstGeom>
        </p:spPr>
        <p:txBody>
          <a:bodyPr lIns="0" tIns="0" rIns="0" bIns="0" rtlCol="0" anchor="t">
            <a:spAutoFit/>
          </a:bodyPr>
          <a:lstStyle/>
          <a:p>
            <a:pPr marL="0" lvl="0" indent="0" algn="ctr">
              <a:lnSpc>
                <a:spcPts val="14560"/>
              </a:lnSpc>
              <a:spcBef>
                <a:spcPct val="0"/>
              </a:spcBef>
            </a:pPr>
            <a:r>
              <a:rPr lang="en-US" sz="10400">
                <a:solidFill>
                  <a:srgbClr val="000000"/>
                </a:solidFill>
                <a:latin typeface="Marykate"/>
              </a:rPr>
              <a:t>APPLICATION TUNING</a:t>
            </a:r>
          </a:p>
        </p:txBody>
      </p:sp>
      <p:pic>
        <p:nvPicPr>
          <p:cNvPr id="7" name="Picture 7"/>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1940726">
            <a:off x="16181977" y="8360898"/>
            <a:ext cx="3362512" cy="1938236"/>
          </a:xfrm>
          <a:prstGeom prst="rect">
            <a:avLst/>
          </a:prstGeom>
        </p:spPr>
      </p:pic>
      <p:pic>
        <p:nvPicPr>
          <p:cNvPr id="8" name="Picture 8"/>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4016176" y="2416590"/>
            <a:ext cx="2867343" cy="2544115"/>
          </a:xfrm>
          <a:prstGeom prst="rect">
            <a:avLst/>
          </a:prstGeom>
        </p:spPr>
      </p:pic>
      <p:sp>
        <p:nvSpPr>
          <p:cNvPr id="9" name="TextBox 9"/>
          <p:cNvSpPr txBox="1"/>
          <p:nvPr/>
        </p:nvSpPr>
        <p:spPr>
          <a:xfrm>
            <a:off x="4466205" y="5920407"/>
            <a:ext cx="9549972" cy="2855668"/>
          </a:xfrm>
          <a:prstGeom prst="rect">
            <a:avLst/>
          </a:prstGeom>
        </p:spPr>
        <p:txBody>
          <a:bodyPr lIns="0" tIns="0" rIns="0" bIns="0" rtlCol="0" anchor="t">
            <a:spAutoFit/>
          </a:bodyPr>
          <a:lstStyle/>
          <a:p>
            <a:pPr>
              <a:lnSpc>
                <a:spcPts val="3775"/>
              </a:lnSpc>
              <a:spcBef>
                <a:spcPct val="0"/>
              </a:spcBef>
            </a:pPr>
            <a:r>
              <a:rPr lang="en-US" sz="2697" dirty="0">
                <a:solidFill>
                  <a:srgbClr val="000000"/>
                </a:solidFill>
                <a:latin typeface="Marykate"/>
              </a:rPr>
              <a:t>    </a:t>
            </a:r>
            <a:r>
              <a:rPr lang="en-US" sz="2697" dirty="0" err="1">
                <a:solidFill>
                  <a:srgbClr val="000000"/>
                </a:solidFill>
                <a:latin typeface="Marykate"/>
              </a:rPr>
              <a:t>สาเหตุอันดับหนึ่งของความช้า</a:t>
            </a:r>
            <a:r>
              <a:rPr lang="en-US" sz="2697" dirty="0">
                <a:solidFill>
                  <a:srgbClr val="000000"/>
                </a:solidFill>
                <a:latin typeface="Marykate"/>
              </a:rPr>
              <a:t> </a:t>
            </a:r>
            <a:r>
              <a:rPr lang="en-US" sz="2697" dirty="0" err="1">
                <a:solidFill>
                  <a:srgbClr val="000000"/>
                </a:solidFill>
                <a:latin typeface="Marykate"/>
              </a:rPr>
              <a:t>เนื่องมากจากการเขียน</a:t>
            </a:r>
            <a:r>
              <a:rPr lang="en-US" sz="2697" dirty="0">
                <a:solidFill>
                  <a:srgbClr val="000000"/>
                </a:solidFill>
                <a:latin typeface="Marykate"/>
              </a:rPr>
              <a:t> SQL </a:t>
            </a:r>
            <a:r>
              <a:rPr lang="en-US" sz="2697" dirty="0" err="1">
                <a:solidFill>
                  <a:srgbClr val="000000"/>
                </a:solidFill>
                <a:latin typeface="Marykate"/>
              </a:rPr>
              <a:t>ไม่ถูกต้อง</a:t>
            </a:r>
            <a:r>
              <a:rPr lang="en-US" sz="2697" dirty="0">
                <a:solidFill>
                  <a:srgbClr val="000000"/>
                </a:solidFill>
                <a:latin typeface="Marykate"/>
              </a:rPr>
              <a:t> </a:t>
            </a:r>
            <a:r>
              <a:rPr lang="en-US" sz="2697" dirty="0" err="1">
                <a:solidFill>
                  <a:srgbClr val="000000"/>
                </a:solidFill>
                <a:latin typeface="Marykate"/>
              </a:rPr>
              <a:t>ทำให้เกิดการ</a:t>
            </a:r>
            <a:r>
              <a:rPr lang="en-US" sz="2697" dirty="0">
                <a:solidFill>
                  <a:srgbClr val="000000"/>
                </a:solidFill>
                <a:latin typeface="Marykate"/>
              </a:rPr>
              <a:t> Full Table Scan (</a:t>
            </a:r>
            <a:r>
              <a:rPr lang="en-US" sz="2697" dirty="0" err="1">
                <a:solidFill>
                  <a:srgbClr val="000000"/>
                </a:solidFill>
                <a:latin typeface="Marykate"/>
              </a:rPr>
              <a:t>ไล่ดูข้อมูลทั้งตารางทีละ</a:t>
            </a:r>
            <a:r>
              <a:rPr lang="en-US" sz="2697" dirty="0">
                <a:solidFill>
                  <a:srgbClr val="000000"/>
                </a:solidFill>
                <a:latin typeface="Marykate"/>
              </a:rPr>
              <a:t> Record </a:t>
            </a:r>
            <a:r>
              <a:rPr lang="en-US" sz="2697" dirty="0" err="1">
                <a:solidFill>
                  <a:srgbClr val="000000"/>
                </a:solidFill>
                <a:latin typeface="Marykate"/>
              </a:rPr>
              <a:t>ตั้งแต่</a:t>
            </a:r>
            <a:r>
              <a:rPr lang="en-US" sz="2697" dirty="0">
                <a:solidFill>
                  <a:srgbClr val="000000"/>
                </a:solidFill>
                <a:latin typeface="Marykate"/>
              </a:rPr>
              <a:t> 1 </a:t>
            </a:r>
            <a:r>
              <a:rPr lang="en-US" sz="2697" dirty="0" err="1">
                <a:solidFill>
                  <a:srgbClr val="000000"/>
                </a:solidFill>
                <a:latin typeface="Marykate"/>
              </a:rPr>
              <a:t>ไปถึง</a:t>
            </a:r>
            <a:r>
              <a:rPr lang="en-US" sz="2697" dirty="0">
                <a:solidFill>
                  <a:srgbClr val="000000"/>
                </a:solidFill>
                <a:latin typeface="Marykate"/>
              </a:rPr>
              <a:t> 100), </a:t>
            </a:r>
            <a:r>
              <a:rPr lang="en-US" sz="2697" dirty="0" err="1">
                <a:solidFill>
                  <a:srgbClr val="000000"/>
                </a:solidFill>
                <a:latin typeface="Marykate"/>
              </a:rPr>
              <a:t>การจัดเรียงข้อมูล</a:t>
            </a:r>
            <a:r>
              <a:rPr lang="en-US" sz="2697" dirty="0">
                <a:solidFill>
                  <a:srgbClr val="000000"/>
                </a:solidFill>
                <a:latin typeface="Marykate"/>
              </a:rPr>
              <a:t> (Sorting) </a:t>
            </a:r>
            <a:r>
              <a:rPr lang="en-US" sz="2697" dirty="0" err="1">
                <a:solidFill>
                  <a:srgbClr val="000000"/>
                </a:solidFill>
                <a:latin typeface="Marykate"/>
              </a:rPr>
              <a:t>เพื่อ</a:t>
            </a:r>
            <a:r>
              <a:rPr lang="en-US" sz="2697" dirty="0">
                <a:solidFill>
                  <a:srgbClr val="000000"/>
                </a:solidFill>
                <a:latin typeface="Marykate"/>
              </a:rPr>
              <a:t> Matching </a:t>
            </a:r>
            <a:r>
              <a:rPr lang="en-US" sz="2697" dirty="0" err="1">
                <a:solidFill>
                  <a:srgbClr val="000000"/>
                </a:solidFill>
                <a:latin typeface="Marykate"/>
              </a:rPr>
              <a:t>หรือแสดงผลทุกครั้งที่</a:t>
            </a:r>
            <a:r>
              <a:rPr lang="en-US" sz="2697" dirty="0">
                <a:solidFill>
                  <a:srgbClr val="000000"/>
                </a:solidFill>
                <a:latin typeface="Marykate"/>
              </a:rPr>
              <a:t> Query, Join </a:t>
            </a:r>
            <a:r>
              <a:rPr lang="en-US" sz="2697" dirty="0" err="1">
                <a:solidFill>
                  <a:srgbClr val="000000"/>
                </a:solidFill>
                <a:latin typeface="Marykate"/>
              </a:rPr>
              <a:t>หลาย</a:t>
            </a:r>
            <a:r>
              <a:rPr lang="en-US" sz="2697" dirty="0">
                <a:solidFill>
                  <a:srgbClr val="000000"/>
                </a:solidFill>
                <a:latin typeface="Marykate"/>
              </a:rPr>
              <a:t> Table </a:t>
            </a:r>
            <a:r>
              <a:rPr lang="en-US" sz="2697" dirty="0" err="1">
                <a:solidFill>
                  <a:srgbClr val="000000"/>
                </a:solidFill>
                <a:latin typeface="Marykate"/>
              </a:rPr>
              <a:t>เกินไป</a:t>
            </a:r>
            <a:r>
              <a:rPr lang="en-US" sz="2697" dirty="0">
                <a:solidFill>
                  <a:srgbClr val="000000"/>
                </a:solidFill>
                <a:latin typeface="Marykate"/>
              </a:rPr>
              <a:t>, </a:t>
            </a:r>
            <a:r>
              <a:rPr lang="en-US" sz="2697" dirty="0" err="1">
                <a:solidFill>
                  <a:srgbClr val="000000"/>
                </a:solidFill>
                <a:latin typeface="Marykate"/>
              </a:rPr>
              <a:t>ดึงข้อมูลมากเกินกว่าที่จะแสดงผลให้</a:t>
            </a:r>
            <a:r>
              <a:rPr lang="en-US" sz="2697" dirty="0">
                <a:solidFill>
                  <a:srgbClr val="000000"/>
                </a:solidFill>
                <a:latin typeface="Marykate"/>
              </a:rPr>
              <a:t> User </a:t>
            </a:r>
            <a:r>
              <a:rPr lang="en-US" sz="2697" dirty="0" err="1">
                <a:solidFill>
                  <a:srgbClr val="000000"/>
                </a:solidFill>
                <a:latin typeface="Marykate"/>
              </a:rPr>
              <a:t>ดูได้ในคราวเดียว</a:t>
            </a:r>
            <a:r>
              <a:rPr lang="en-US" sz="2697" dirty="0">
                <a:solidFill>
                  <a:srgbClr val="000000"/>
                </a:solidFill>
                <a:latin typeface="Marykate"/>
              </a:rPr>
              <a:t>, Caching, </a:t>
            </a:r>
            <a:r>
              <a:rPr lang="en-US" sz="2697" dirty="0" err="1">
                <a:solidFill>
                  <a:srgbClr val="000000"/>
                </a:solidFill>
                <a:latin typeface="Marykate"/>
              </a:rPr>
              <a:t>การใช้</a:t>
            </a:r>
            <a:r>
              <a:rPr lang="en-US" sz="2697" dirty="0">
                <a:solidFill>
                  <a:srgbClr val="000000"/>
                </a:solidFill>
                <a:latin typeface="Marykate"/>
              </a:rPr>
              <a:t> Like, </a:t>
            </a:r>
            <a:r>
              <a:rPr lang="en-US" sz="2697" dirty="0" err="1">
                <a:solidFill>
                  <a:srgbClr val="000000"/>
                </a:solidFill>
                <a:latin typeface="Marykate"/>
              </a:rPr>
              <a:t>การใช้</a:t>
            </a:r>
            <a:r>
              <a:rPr lang="en-US" sz="2697" dirty="0">
                <a:solidFill>
                  <a:srgbClr val="000000"/>
                </a:solidFill>
                <a:latin typeface="Marykate"/>
              </a:rPr>
              <a:t> OR, Union, Order by, Distinct, Group by, Implicit Cast </a:t>
            </a:r>
            <a:r>
              <a:rPr lang="en-US" sz="2697" dirty="0" err="1">
                <a:solidFill>
                  <a:srgbClr val="000000"/>
                </a:solidFill>
                <a:latin typeface="Marykate"/>
              </a:rPr>
              <a:t>ที่ไม่เหมาะสม</a:t>
            </a:r>
            <a:r>
              <a:rPr lang="en-US" sz="2697" dirty="0">
                <a:solidFill>
                  <a:srgbClr val="000000"/>
                </a:solidFill>
                <a:latin typeface="Marykate"/>
              </a:rPr>
              <a:t>, </a:t>
            </a:r>
            <a:r>
              <a:rPr lang="en-US" sz="2697" dirty="0" err="1">
                <a:solidFill>
                  <a:srgbClr val="000000"/>
                </a:solidFill>
                <a:latin typeface="Marykate"/>
              </a:rPr>
              <a:t>ไม่ใช้</a:t>
            </a:r>
            <a:r>
              <a:rPr lang="en-US" sz="2697" dirty="0">
                <a:solidFill>
                  <a:srgbClr val="000000"/>
                </a:solidFill>
                <a:latin typeface="Marykate"/>
              </a:rPr>
              <a:t> Bind Variable</a:t>
            </a:r>
          </a:p>
        </p:txBody>
      </p:sp>
      <p:pic>
        <p:nvPicPr>
          <p:cNvPr id="10" name="Picture 10"/>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277407" y="755405"/>
            <a:ext cx="2612214" cy="3322370"/>
          </a:xfrm>
          <a:prstGeom prst="rect">
            <a:avLst/>
          </a:prstGeom>
        </p:spPr>
      </p:pic>
    </p:spTree>
    <p:extLst>
      <p:ext uri="{BB962C8B-B14F-4D97-AF65-F5344CB8AC3E}">
        <p14:creationId xmlns:p14="http://schemas.microsoft.com/office/powerpoint/2010/main" val="4190976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788375">
            <a:off x="14513825" y="676088"/>
            <a:ext cx="635583" cy="705224"/>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28700" y="1304699"/>
            <a:ext cx="2270235" cy="2014318"/>
          </a:xfrm>
          <a:prstGeom prst="rect">
            <a:avLst/>
          </a:prstGeom>
        </p:spPr>
      </p:pic>
      <p:grpSp>
        <p:nvGrpSpPr>
          <p:cNvPr id="5" name="Group 5"/>
          <p:cNvGrpSpPr/>
          <p:nvPr/>
        </p:nvGrpSpPr>
        <p:grpSpPr>
          <a:xfrm>
            <a:off x="4949567" y="350188"/>
            <a:ext cx="8003785" cy="3396712"/>
            <a:chOff x="0" y="0"/>
            <a:chExt cx="10671714" cy="4528949"/>
          </a:xfrm>
        </p:grpSpPr>
        <p:pic>
          <p:nvPicPr>
            <p:cNvPr id="6" name="Picture 6"/>
            <p:cNvPicPr>
              <a:picLocks noChangeAspect="1"/>
            </p:cNvPicPr>
            <p:nvPr/>
          </p:nvPicPr>
          <p:blipFill>
            <a:blip r:embed="rId7"/>
            <a:srcRect l="11784" t="14673" r="2087" b="54814"/>
            <a:stretch>
              <a:fillRect/>
            </a:stretch>
          </p:blipFill>
          <p:spPr>
            <a:xfrm rot="-78066">
              <a:off x="1340288" y="1203407"/>
              <a:ext cx="8420231" cy="2278268"/>
            </a:xfrm>
            <a:prstGeom prst="rect">
              <a:avLst/>
            </a:prstGeom>
          </p:spPr>
        </p:pic>
        <p:pic>
          <p:nvPicPr>
            <p:cNvPr id="7" name="Picture 7"/>
            <p:cNvPicPr>
              <a:picLocks noChangeAspect="1"/>
            </p:cNvPicPr>
            <p:nvPr/>
          </p:nvPicPr>
          <p:blipFill>
            <a:blip r:embed="rId8"/>
            <a:srcRect/>
            <a:stretch>
              <a:fillRect/>
            </a:stretch>
          </p:blipFill>
          <p:spPr>
            <a:xfrm rot="3029350">
              <a:off x="7756171" y="893672"/>
              <a:ext cx="2940223" cy="1322380"/>
            </a:xfrm>
            <a:prstGeom prst="rect">
              <a:avLst/>
            </a:prstGeom>
          </p:spPr>
        </p:pic>
        <p:pic>
          <p:nvPicPr>
            <p:cNvPr id="8" name="Picture 8"/>
            <p:cNvPicPr>
              <a:picLocks noChangeAspect="1"/>
            </p:cNvPicPr>
            <p:nvPr/>
          </p:nvPicPr>
          <p:blipFill>
            <a:blip r:embed="rId8"/>
            <a:srcRect/>
            <a:stretch>
              <a:fillRect/>
            </a:stretch>
          </p:blipFill>
          <p:spPr>
            <a:xfrm rot="2700000">
              <a:off x="36946" y="2360701"/>
              <a:ext cx="2940223" cy="1322380"/>
            </a:xfrm>
            <a:prstGeom prst="rect">
              <a:avLst/>
            </a:prstGeom>
          </p:spPr>
        </p:pic>
      </p:grpSp>
      <p:sp>
        <p:nvSpPr>
          <p:cNvPr id="9" name="TextBox 9"/>
          <p:cNvSpPr txBox="1"/>
          <p:nvPr/>
        </p:nvSpPr>
        <p:spPr>
          <a:xfrm>
            <a:off x="440569" y="4214723"/>
            <a:ext cx="4226725" cy="755015"/>
          </a:xfrm>
          <a:prstGeom prst="rect">
            <a:avLst/>
          </a:prstGeom>
        </p:spPr>
        <p:txBody>
          <a:bodyPr lIns="0" tIns="0" rIns="0" bIns="0" rtlCol="0" anchor="t">
            <a:spAutoFit/>
          </a:bodyPr>
          <a:lstStyle/>
          <a:p>
            <a:pPr algn="r">
              <a:lnSpc>
                <a:spcPts val="6160"/>
              </a:lnSpc>
              <a:spcBef>
                <a:spcPct val="0"/>
              </a:spcBef>
            </a:pPr>
            <a:r>
              <a:rPr lang="en-US" sz="4400">
                <a:solidFill>
                  <a:srgbClr val="000000"/>
                </a:solidFill>
                <a:cs typeface="Advent Pro Bold"/>
              </a:rPr>
              <a:t>นายโสภณ ชูชื่น</a:t>
            </a:r>
          </a:p>
        </p:txBody>
      </p:sp>
      <p:sp>
        <p:nvSpPr>
          <p:cNvPr id="10" name="TextBox 10"/>
          <p:cNvSpPr txBox="1"/>
          <p:nvPr/>
        </p:nvSpPr>
        <p:spPr>
          <a:xfrm>
            <a:off x="3656815" y="6661229"/>
            <a:ext cx="4595175" cy="755015"/>
          </a:xfrm>
          <a:prstGeom prst="rect">
            <a:avLst/>
          </a:prstGeom>
        </p:spPr>
        <p:txBody>
          <a:bodyPr lIns="0" tIns="0" rIns="0" bIns="0" rtlCol="0" anchor="t">
            <a:spAutoFit/>
          </a:bodyPr>
          <a:lstStyle/>
          <a:p>
            <a:pPr algn="r">
              <a:lnSpc>
                <a:spcPts val="6160"/>
              </a:lnSpc>
              <a:spcBef>
                <a:spcPct val="0"/>
              </a:spcBef>
            </a:pPr>
            <a:r>
              <a:rPr lang="en-US" sz="4400">
                <a:solidFill>
                  <a:srgbClr val="000000"/>
                </a:solidFill>
                <a:cs typeface="Advent Pro Bold"/>
              </a:rPr>
              <a:t>นายกันตพล แก้ววัน</a:t>
            </a:r>
          </a:p>
        </p:txBody>
      </p:sp>
      <p:sp>
        <p:nvSpPr>
          <p:cNvPr id="11" name="TextBox 11"/>
          <p:cNvSpPr txBox="1"/>
          <p:nvPr/>
        </p:nvSpPr>
        <p:spPr>
          <a:xfrm>
            <a:off x="9611432" y="6652821"/>
            <a:ext cx="4433057" cy="755015"/>
          </a:xfrm>
          <a:prstGeom prst="rect">
            <a:avLst/>
          </a:prstGeom>
        </p:spPr>
        <p:txBody>
          <a:bodyPr lIns="0" tIns="0" rIns="0" bIns="0" rtlCol="0" anchor="t">
            <a:spAutoFit/>
          </a:bodyPr>
          <a:lstStyle/>
          <a:p>
            <a:pPr algn="r">
              <a:lnSpc>
                <a:spcPts val="6160"/>
              </a:lnSpc>
              <a:spcBef>
                <a:spcPct val="0"/>
              </a:spcBef>
            </a:pPr>
            <a:r>
              <a:rPr lang="en-US" sz="4400">
                <a:solidFill>
                  <a:srgbClr val="000000"/>
                </a:solidFill>
                <a:cs typeface="Advent Pro Bold"/>
              </a:rPr>
              <a:t>นาย ธนกฤต ไพเราะ</a:t>
            </a:r>
          </a:p>
        </p:txBody>
      </p:sp>
      <p:sp>
        <p:nvSpPr>
          <p:cNvPr id="12" name="TextBox 12"/>
          <p:cNvSpPr txBox="1"/>
          <p:nvPr/>
        </p:nvSpPr>
        <p:spPr>
          <a:xfrm>
            <a:off x="6706123" y="4214723"/>
            <a:ext cx="4490672" cy="755015"/>
          </a:xfrm>
          <a:prstGeom prst="rect">
            <a:avLst/>
          </a:prstGeom>
        </p:spPr>
        <p:txBody>
          <a:bodyPr lIns="0" tIns="0" rIns="0" bIns="0" rtlCol="0" anchor="t">
            <a:spAutoFit/>
          </a:bodyPr>
          <a:lstStyle/>
          <a:p>
            <a:pPr algn="ctr">
              <a:lnSpc>
                <a:spcPts val="6160"/>
              </a:lnSpc>
              <a:spcBef>
                <a:spcPct val="0"/>
              </a:spcBef>
            </a:pPr>
            <a:r>
              <a:rPr lang="en-US" sz="4400">
                <a:solidFill>
                  <a:srgbClr val="000000"/>
                </a:solidFill>
                <a:cs typeface="Advent Pro Bold"/>
              </a:rPr>
              <a:t>นายฉัตรชัย พาชี</a:t>
            </a:r>
          </a:p>
        </p:txBody>
      </p:sp>
      <p:sp>
        <p:nvSpPr>
          <p:cNvPr id="13" name="TextBox 13"/>
          <p:cNvSpPr txBox="1"/>
          <p:nvPr/>
        </p:nvSpPr>
        <p:spPr>
          <a:xfrm>
            <a:off x="1822577" y="5108473"/>
            <a:ext cx="3387153" cy="547370"/>
          </a:xfrm>
          <a:prstGeom prst="rect">
            <a:avLst/>
          </a:prstGeom>
        </p:spPr>
        <p:txBody>
          <a:bodyPr lIns="0" tIns="0" rIns="0" bIns="0" rtlCol="0" anchor="t">
            <a:spAutoFit/>
          </a:bodyPr>
          <a:lstStyle/>
          <a:p>
            <a:pPr marL="690881" lvl="1" indent="-345440">
              <a:lnSpc>
                <a:spcPts val="4480"/>
              </a:lnSpc>
              <a:buFont typeface="Arial"/>
              <a:buChar char="•"/>
            </a:pPr>
            <a:r>
              <a:rPr lang="en-US" sz="3200">
                <a:solidFill>
                  <a:srgbClr val="000000"/>
                </a:solidFill>
                <a:latin typeface="Satisfy"/>
              </a:rPr>
              <a:t>116310906019-9</a:t>
            </a:r>
          </a:p>
        </p:txBody>
      </p:sp>
      <p:sp>
        <p:nvSpPr>
          <p:cNvPr id="14" name="TextBox 14"/>
          <p:cNvSpPr txBox="1"/>
          <p:nvPr/>
        </p:nvSpPr>
        <p:spPr>
          <a:xfrm>
            <a:off x="5038823" y="7554978"/>
            <a:ext cx="3387153" cy="547370"/>
          </a:xfrm>
          <a:prstGeom prst="rect">
            <a:avLst/>
          </a:prstGeom>
        </p:spPr>
        <p:txBody>
          <a:bodyPr lIns="0" tIns="0" rIns="0" bIns="0" rtlCol="0" anchor="t">
            <a:spAutoFit/>
          </a:bodyPr>
          <a:lstStyle/>
          <a:p>
            <a:pPr marL="690881" lvl="1" indent="-345440">
              <a:lnSpc>
                <a:spcPts val="4480"/>
              </a:lnSpc>
              <a:buFont typeface="Arial"/>
              <a:buChar char="•"/>
            </a:pPr>
            <a:r>
              <a:rPr lang="en-US" sz="3200">
                <a:solidFill>
                  <a:srgbClr val="000000"/>
                </a:solidFill>
                <a:latin typeface="Satisfy"/>
              </a:rPr>
              <a:t>116310906066-0</a:t>
            </a:r>
          </a:p>
        </p:txBody>
      </p:sp>
      <p:sp>
        <p:nvSpPr>
          <p:cNvPr id="15" name="TextBox 15"/>
          <p:cNvSpPr txBox="1"/>
          <p:nvPr/>
        </p:nvSpPr>
        <p:spPr>
          <a:xfrm>
            <a:off x="10993440" y="7546571"/>
            <a:ext cx="3387153" cy="547370"/>
          </a:xfrm>
          <a:prstGeom prst="rect">
            <a:avLst/>
          </a:prstGeom>
        </p:spPr>
        <p:txBody>
          <a:bodyPr lIns="0" tIns="0" rIns="0" bIns="0" rtlCol="0" anchor="t">
            <a:spAutoFit/>
          </a:bodyPr>
          <a:lstStyle/>
          <a:p>
            <a:pPr marL="690881" lvl="1" indent="-345440">
              <a:lnSpc>
                <a:spcPts val="4480"/>
              </a:lnSpc>
              <a:buFont typeface="Arial"/>
              <a:buChar char="•"/>
            </a:pPr>
            <a:r>
              <a:rPr lang="en-US" sz="3200">
                <a:solidFill>
                  <a:srgbClr val="000000"/>
                </a:solidFill>
                <a:latin typeface="Satisfy"/>
              </a:rPr>
              <a:t>116310906100-7</a:t>
            </a:r>
          </a:p>
        </p:txBody>
      </p:sp>
      <p:sp>
        <p:nvSpPr>
          <p:cNvPr id="16" name="TextBox 16"/>
          <p:cNvSpPr txBox="1"/>
          <p:nvPr/>
        </p:nvSpPr>
        <p:spPr>
          <a:xfrm>
            <a:off x="7570728" y="5108473"/>
            <a:ext cx="3228888" cy="547370"/>
          </a:xfrm>
          <a:prstGeom prst="rect">
            <a:avLst/>
          </a:prstGeom>
        </p:spPr>
        <p:txBody>
          <a:bodyPr lIns="0" tIns="0" rIns="0" bIns="0" rtlCol="0" anchor="t">
            <a:spAutoFit/>
          </a:bodyPr>
          <a:lstStyle/>
          <a:p>
            <a:pPr marL="690881" lvl="1" indent="-345440">
              <a:lnSpc>
                <a:spcPts val="4480"/>
              </a:lnSpc>
              <a:buFont typeface="Arial"/>
              <a:buChar char="•"/>
            </a:pPr>
            <a:r>
              <a:rPr lang="en-US" sz="3200">
                <a:solidFill>
                  <a:srgbClr val="000000"/>
                </a:solidFill>
                <a:latin typeface="Satisfy"/>
              </a:rPr>
              <a:t>116310906074-4</a:t>
            </a:r>
          </a:p>
        </p:txBody>
      </p:sp>
      <p:sp>
        <p:nvSpPr>
          <p:cNvPr id="17" name="TextBox 17"/>
          <p:cNvSpPr txBox="1"/>
          <p:nvPr/>
        </p:nvSpPr>
        <p:spPr>
          <a:xfrm>
            <a:off x="6041396" y="1172615"/>
            <a:ext cx="6205209" cy="1443992"/>
          </a:xfrm>
          <a:prstGeom prst="rect">
            <a:avLst/>
          </a:prstGeom>
        </p:spPr>
        <p:txBody>
          <a:bodyPr lIns="0" tIns="0" rIns="0" bIns="0" rtlCol="0" anchor="t">
            <a:spAutoFit/>
          </a:bodyPr>
          <a:lstStyle/>
          <a:p>
            <a:pPr marL="0" lvl="0" indent="0" algn="ctr">
              <a:lnSpc>
                <a:spcPts val="11759"/>
              </a:lnSpc>
              <a:spcBef>
                <a:spcPct val="0"/>
              </a:spcBef>
            </a:pPr>
            <a:r>
              <a:rPr lang="en-US" sz="8399">
                <a:solidFill>
                  <a:srgbClr val="000000"/>
                </a:solidFill>
                <a:latin typeface="Marykate"/>
              </a:rPr>
              <a:t>MY TEAM</a:t>
            </a:r>
          </a:p>
        </p:txBody>
      </p:sp>
      <p:sp>
        <p:nvSpPr>
          <p:cNvPr id="18" name="TextBox 18"/>
          <p:cNvSpPr txBox="1"/>
          <p:nvPr/>
        </p:nvSpPr>
        <p:spPr>
          <a:xfrm>
            <a:off x="12766173" y="4206316"/>
            <a:ext cx="4438538" cy="755015"/>
          </a:xfrm>
          <a:prstGeom prst="rect">
            <a:avLst/>
          </a:prstGeom>
        </p:spPr>
        <p:txBody>
          <a:bodyPr lIns="0" tIns="0" rIns="0" bIns="0" rtlCol="0" anchor="t">
            <a:spAutoFit/>
          </a:bodyPr>
          <a:lstStyle/>
          <a:p>
            <a:pPr>
              <a:lnSpc>
                <a:spcPts val="6160"/>
              </a:lnSpc>
              <a:spcBef>
                <a:spcPct val="0"/>
              </a:spcBef>
            </a:pPr>
            <a:r>
              <a:rPr lang="en-US" sz="4400">
                <a:solidFill>
                  <a:srgbClr val="000000"/>
                </a:solidFill>
                <a:cs typeface="Advent Pro Bold"/>
              </a:rPr>
              <a:t>นายปฏิภาณ อินอยู่</a:t>
            </a:r>
          </a:p>
        </p:txBody>
      </p:sp>
      <p:sp>
        <p:nvSpPr>
          <p:cNvPr id="19" name="TextBox 19"/>
          <p:cNvSpPr txBox="1"/>
          <p:nvPr/>
        </p:nvSpPr>
        <p:spPr>
          <a:xfrm>
            <a:off x="12692220" y="5100065"/>
            <a:ext cx="3228888" cy="547370"/>
          </a:xfrm>
          <a:prstGeom prst="rect">
            <a:avLst/>
          </a:prstGeom>
        </p:spPr>
        <p:txBody>
          <a:bodyPr lIns="0" tIns="0" rIns="0" bIns="0" rtlCol="0" anchor="t">
            <a:spAutoFit/>
          </a:bodyPr>
          <a:lstStyle/>
          <a:p>
            <a:pPr marL="690881" lvl="1" indent="-345440">
              <a:lnSpc>
                <a:spcPts val="4480"/>
              </a:lnSpc>
              <a:buFont typeface="Arial"/>
              <a:buChar char="•"/>
            </a:pPr>
            <a:r>
              <a:rPr lang="en-US" sz="3200">
                <a:solidFill>
                  <a:srgbClr val="000000"/>
                </a:solidFill>
                <a:latin typeface="Satisfy"/>
              </a:rPr>
              <a:t>11631060033-3</a:t>
            </a:r>
          </a:p>
        </p:txBody>
      </p:sp>
      <p:pic>
        <p:nvPicPr>
          <p:cNvPr id="20" name="Picture 20"/>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16073368" y="1080761"/>
            <a:ext cx="918025" cy="257691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3726454" y="2490280"/>
            <a:ext cx="10835092" cy="11523139"/>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3908945" y="3809615"/>
            <a:ext cx="548388" cy="1073358"/>
          </a:xfrm>
          <a:prstGeom prst="rect">
            <a:avLst/>
          </a:prstGeom>
        </p:spPr>
      </p:pic>
      <p:sp>
        <p:nvSpPr>
          <p:cNvPr id="5" name="TextBox 5"/>
          <p:cNvSpPr txBox="1"/>
          <p:nvPr/>
        </p:nvSpPr>
        <p:spPr>
          <a:xfrm>
            <a:off x="3068560" y="1424721"/>
            <a:ext cx="12150881" cy="1783714"/>
          </a:xfrm>
          <a:prstGeom prst="rect">
            <a:avLst/>
          </a:prstGeom>
        </p:spPr>
        <p:txBody>
          <a:bodyPr lIns="0" tIns="0" rIns="0" bIns="0" rtlCol="0" anchor="t">
            <a:spAutoFit/>
          </a:bodyPr>
          <a:lstStyle/>
          <a:p>
            <a:pPr marL="0" lvl="0" indent="0" algn="ctr">
              <a:lnSpc>
                <a:spcPts val="14560"/>
              </a:lnSpc>
              <a:spcBef>
                <a:spcPct val="0"/>
              </a:spcBef>
            </a:pPr>
            <a:r>
              <a:rPr lang="en-US" sz="10400">
                <a:solidFill>
                  <a:srgbClr val="000000"/>
                </a:solidFill>
                <a:latin typeface="Marykate"/>
              </a:rPr>
              <a:t>MEMORY TUNING</a:t>
            </a:r>
          </a:p>
        </p:txBody>
      </p:sp>
      <p:pic>
        <p:nvPicPr>
          <p:cNvPr id="6" name="Picture 6"/>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1940726">
            <a:off x="16181977" y="8360898"/>
            <a:ext cx="3362512" cy="1938236"/>
          </a:xfrm>
          <a:prstGeom prst="rect">
            <a:avLst/>
          </a:prstGeom>
        </p:spPr>
      </p:pic>
      <p:pic>
        <p:nvPicPr>
          <p:cNvPr id="7" name="Picture 7"/>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4016176" y="2416590"/>
            <a:ext cx="2867343" cy="2544115"/>
          </a:xfrm>
          <a:prstGeom prst="rect">
            <a:avLst/>
          </a:prstGeom>
        </p:spPr>
      </p:pic>
      <p:sp>
        <p:nvSpPr>
          <p:cNvPr id="8" name="TextBox 8"/>
          <p:cNvSpPr txBox="1"/>
          <p:nvPr/>
        </p:nvSpPr>
        <p:spPr>
          <a:xfrm>
            <a:off x="4466205" y="5920407"/>
            <a:ext cx="9693330" cy="3331918"/>
          </a:xfrm>
          <a:prstGeom prst="rect">
            <a:avLst/>
          </a:prstGeom>
        </p:spPr>
        <p:txBody>
          <a:bodyPr lIns="0" tIns="0" rIns="0" bIns="0" rtlCol="0" anchor="t">
            <a:spAutoFit/>
          </a:bodyPr>
          <a:lstStyle/>
          <a:p>
            <a:pPr>
              <a:lnSpc>
                <a:spcPts val="3775"/>
              </a:lnSpc>
              <a:spcBef>
                <a:spcPct val="0"/>
              </a:spcBef>
            </a:pPr>
            <a:r>
              <a:rPr lang="en-US" sz="2697" dirty="0">
                <a:solidFill>
                  <a:srgbClr val="000000"/>
                </a:solidFill>
                <a:latin typeface="Marykate"/>
              </a:rPr>
              <a:t>    </a:t>
            </a:r>
            <a:r>
              <a:rPr lang="en-US" sz="2697" dirty="0" err="1">
                <a:solidFill>
                  <a:srgbClr val="000000"/>
                </a:solidFill>
                <a:latin typeface="Marykate"/>
              </a:rPr>
              <a:t>ระบบจัดการฐานข้อมูล</a:t>
            </a:r>
            <a:r>
              <a:rPr lang="en-US" sz="2697" dirty="0">
                <a:solidFill>
                  <a:srgbClr val="000000"/>
                </a:solidFill>
                <a:latin typeface="Marykate"/>
              </a:rPr>
              <a:t> (Database Management System : DBMS) </a:t>
            </a:r>
            <a:r>
              <a:rPr lang="en-US" sz="2697" dirty="0" err="1">
                <a:solidFill>
                  <a:srgbClr val="000000"/>
                </a:solidFill>
                <a:latin typeface="Marykate"/>
              </a:rPr>
              <a:t>ต้องการหน่วยความจำ</a:t>
            </a:r>
            <a:r>
              <a:rPr lang="en-US" sz="2697" dirty="0">
                <a:solidFill>
                  <a:srgbClr val="000000"/>
                </a:solidFill>
                <a:latin typeface="Marykate"/>
              </a:rPr>
              <a:t> (Memory) </a:t>
            </a:r>
            <a:r>
              <a:rPr lang="en-US" sz="2697" dirty="0" err="1">
                <a:solidFill>
                  <a:srgbClr val="000000"/>
                </a:solidFill>
                <a:latin typeface="Marykate"/>
              </a:rPr>
              <a:t>ที่เพียงพอ</a:t>
            </a:r>
            <a:r>
              <a:rPr lang="en-US" sz="2697" dirty="0">
                <a:solidFill>
                  <a:srgbClr val="000000"/>
                </a:solidFill>
                <a:latin typeface="Marykate"/>
              </a:rPr>
              <a:t> </a:t>
            </a:r>
            <a:r>
              <a:rPr lang="en-US" sz="2697" dirty="0" err="1">
                <a:solidFill>
                  <a:srgbClr val="000000"/>
                </a:solidFill>
                <a:latin typeface="Marykate"/>
              </a:rPr>
              <a:t>เพื่อใช้งานการทำงานต่าง</a:t>
            </a:r>
            <a:r>
              <a:rPr lang="en-US" sz="2697" dirty="0">
                <a:solidFill>
                  <a:srgbClr val="000000"/>
                </a:solidFill>
                <a:latin typeface="Marykate"/>
              </a:rPr>
              <a:t> ๆ </a:t>
            </a:r>
            <a:r>
              <a:rPr lang="en-US" sz="2697" dirty="0" err="1">
                <a:solidFill>
                  <a:srgbClr val="000000"/>
                </a:solidFill>
                <a:latin typeface="Marykate"/>
              </a:rPr>
              <a:t>เช่น</a:t>
            </a:r>
            <a:r>
              <a:rPr lang="en-US" sz="2697" dirty="0">
                <a:solidFill>
                  <a:srgbClr val="000000"/>
                </a:solidFill>
                <a:latin typeface="Marykate"/>
              </a:rPr>
              <a:t> </a:t>
            </a:r>
            <a:r>
              <a:rPr lang="en-US" sz="2697" dirty="0" err="1">
                <a:solidFill>
                  <a:srgbClr val="000000"/>
                </a:solidFill>
                <a:latin typeface="Marykate"/>
              </a:rPr>
              <a:t>shared_pool</a:t>
            </a:r>
            <a:r>
              <a:rPr lang="en-US" sz="2697" dirty="0">
                <a:solidFill>
                  <a:srgbClr val="000000"/>
                </a:solidFill>
                <a:latin typeface="Marykate"/>
              </a:rPr>
              <a:t>, buffer cache, log buffer </a:t>
            </a:r>
            <a:r>
              <a:rPr lang="en-US" sz="2697" dirty="0" err="1">
                <a:solidFill>
                  <a:srgbClr val="000000"/>
                </a:solidFill>
                <a:latin typeface="Marykate"/>
              </a:rPr>
              <a:t>ตัวอย่างเช่นเราสามารถดูอัตรา</a:t>
            </a:r>
            <a:r>
              <a:rPr lang="en-US" sz="2697" dirty="0">
                <a:solidFill>
                  <a:srgbClr val="000000"/>
                </a:solidFill>
                <a:latin typeface="Marykate"/>
              </a:rPr>
              <a:t> Buffer Hit Ratio </a:t>
            </a:r>
            <a:r>
              <a:rPr lang="en-US" sz="2697" dirty="0" err="1">
                <a:solidFill>
                  <a:srgbClr val="000000"/>
                </a:solidFill>
                <a:latin typeface="Marykate"/>
              </a:rPr>
              <a:t>ถ้าค่ายิ่งมากยิ่งเร็ว</a:t>
            </a:r>
            <a:r>
              <a:rPr lang="en-US" sz="2697" dirty="0">
                <a:solidFill>
                  <a:srgbClr val="000000"/>
                </a:solidFill>
                <a:latin typeface="Marykate"/>
              </a:rPr>
              <a:t> </a:t>
            </a:r>
            <a:r>
              <a:rPr lang="en-US" sz="2697" dirty="0" err="1">
                <a:solidFill>
                  <a:srgbClr val="000000"/>
                </a:solidFill>
                <a:latin typeface="Marykate"/>
              </a:rPr>
              <a:t>แสดงว่าข้อมูลที่เราต้องการถูก</a:t>
            </a:r>
            <a:r>
              <a:rPr lang="en-US" sz="2697" dirty="0">
                <a:solidFill>
                  <a:srgbClr val="000000"/>
                </a:solidFill>
                <a:latin typeface="Marykate"/>
              </a:rPr>
              <a:t> Load </a:t>
            </a:r>
            <a:r>
              <a:rPr lang="en-US" sz="2697" dirty="0" err="1">
                <a:solidFill>
                  <a:srgbClr val="000000"/>
                </a:solidFill>
                <a:latin typeface="Marykate"/>
              </a:rPr>
              <a:t>อยู่บน</a:t>
            </a:r>
            <a:r>
              <a:rPr lang="en-US" sz="2697" dirty="0">
                <a:solidFill>
                  <a:srgbClr val="000000"/>
                </a:solidFill>
                <a:latin typeface="Marykate"/>
              </a:rPr>
              <a:t> Memory </a:t>
            </a:r>
            <a:r>
              <a:rPr lang="en-US" sz="2697" dirty="0" err="1">
                <a:solidFill>
                  <a:srgbClr val="000000"/>
                </a:solidFill>
                <a:latin typeface="Marykate"/>
              </a:rPr>
              <a:t>แล้วไม่ต้องไปหาจากใน</a:t>
            </a:r>
            <a:r>
              <a:rPr lang="en-US" sz="2697" dirty="0">
                <a:solidFill>
                  <a:srgbClr val="000000"/>
                </a:solidFill>
                <a:latin typeface="Marykate"/>
              </a:rPr>
              <a:t> </a:t>
            </a:r>
            <a:r>
              <a:rPr lang="en-US" sz="2697" dirty="0" err="1">
                <a:solidFill>
                  <a:srgbClr val="000000"/>
                </a:solidFill>
                <a:latin typeface="Marykate"/>
              </a:rPr>
              <a:t>Harddisk</a:t>
            </a:r>
            <a:r>
              <a:rPr lang="en-US" sz="2697" dirty="0">
                <a:solidFill>
                  <a:srgbClr val="000000"/>
                </a:solidFill>
                <a:latin typeface="Marykate"/>
              </a:rPr>
              <a:t> </a:t>
            </a:r>
            <a:r>
              <a:rPr lang="en-US" sz="2697" dirty="0" err="1">
                <a:solidFill>
                  <a:srgbClr val="000000"/>
                </a:solidFill>
                <a:latin typeface="Marykate"/>
              </a:rPr>
              <a:t>ใหม่</a:t>
            </a:r>
            <a:r>
              <a:rPr lang="en-US" sz="2697" dirty="0">
                <a:solidFill>
                  <a:srgbClr val="000000"/>
                </a:solidFill>
                <a:latin typeface="Marykate"/>
              </a:rPr>
              <a:t> </a:t>
            </a:r>
            <a:r>
              <a:rPr lang="en-US" sz="2697" dirty="0" err="1">
                <a:solidFill>
                  <a:srgbClr val="000000"/>
                </a:solidFill>
                <a:latin typeface="Marykate"/>
              </a:rPr>
              <a:t>แต่ถ้าค่าน้อยแสดงว่า</a:t>
            </a:r>
            <a:r>
              <a:rPr lang="en-US" sz="2697" dirty="0">
                <a:solidFill>
                  <a:srgbClr val="000000"/>
                </a:solidFill>
                <a:latin typeface="Marykate"/>
              </a:rPr>
              <a:t> Memory </a:t>
            </a:r>
            <a:r>
              <a:rPr lang="en-US" sz="2697" dirty="0" err="1">
                <a:solidFill>
                  <a:srgbClr val="000000"/>
                </a:solidFill>
                <a:latin typeface="Marykate"/>
              </a:rPr>
              <a:t>น้อยเกินไป</a:t>
            </a:r>
            <a:r>
              <a:rPr lang="en-US" sz="2697" dirty="0">
                <a:solidFill>
                  <a:srgbClr val="000000"/>
                </a:solidFill>
                <a:latin typeface="Marykate"/>
              </a:rPr>
              <a:t> </a:t>
            </a:r>
            <a:r>
              <a:rPr lang="en-US" sz="2697" dirty="0" err="1">
                <a:solidFill>
                  <a:srgbClr val="000000"/>
                </a:solidFill>
                <a:latin typeface="Marykate"/>
              </a:rPr>
              <a:t>หรือมีปัญหาเรื่องการ</a:t>
            </a:r>
            <a:r>
              <a:rPr lang="en-US" sz="2697" dirty="0">
                <a:solidFill>
                  <a:srgbClr val="000000"/>
                </a:solidFill>
                <a:latin typeface="Marykate"/>
              </a:rPr>
              <a:t> Design </a:t>
            </a:r>
            <a:r>
              <a:rPr lang="en-US" sz="2697" dirty="0" err="1">
                <a:solidFill>
                  <a:srgbClr val="000000"/>
                </a:solidFill>
                <a:latin typeface="Marykate"/>
              </a:rPr>
              <a:t>อื่น</a:t>
            </a:r>
            <a:r>
              <a:rPr lang="en-US" sz="2697" dirty="0">
                <a:solidFill>
                  <a:srgbClr val="000000"/>
                </a:solidFill>
                <a:latin typeface="Marykate"/>
              </a:rPr>
              <a:t> ๆ </a:t>
            </a:r>
            <a:r>
              <a:rPr lang="en-US" sz="2697" dirty="0" err="1">
                <a:solidFill>
                  <a:srgbClr val="000000"/>
                </a:solidFill>
                <a:latin typeface="Marykate"/>
              </a:rPr>
              <a:t>ทำให้</a:t>
            </a:r>
            <a:r>
              <a:rPr lang="en-US" sz="2697" dirty="0">
                <a:solidFill>
                  <a:srgbClr val="000000"/>
                </a:solidFill>
                <a:latin typeface="Marykate"/>
              </a:rPr>
              <a:t> DBMS </a:t>
            </a:r>
            <a:r>
              <a:rPr lang="en-US" sz="2697" dirty="0" err="1">
                <a:solidFill>
                  <a:srgbClr val="000000"/>
                </a:solidFill>
                <a:latin typeface="Marykate"/>
              </a:rPr>
              <a:t>ไม่สามารถใช้ข้อมูลที่อยู่บน</a:t>
            </a:r>
            <a:r>
              <a:rPr lang="en-US" sz="2697" dirty="0">
                <a:solidFill>
                  <a:srgbClr val="000000"/>
                </a:solidFill>
                <a:latin typeface="Marykate"/>
              </a:rPr>
              <a:t> Memory </a:t>
            </a:r>
            <a:r>
              <a:rPr lang="en-US" sz="2697" dirty="0" err="1">
                <a:solidFill>
                  <a:srgbClr val="000000"/>
                </a:solidFill>
                <a:latin typeface="Marykate"/>
              </a:rPr>
              <a:t>ได้ต้องไปดึงจาก</a:t>
            </a:r>
            <a:r>
              <a:rPr lang="en-US" sz="2697" dirty="0">
                <a:solidFill>
                  <a:srgbClr val="000000"/>
                </a:solidFill>
                <a:latin typeface="Marykate"/>
              </a:rPr>
              <a:t> </a:t>
            </a:r>
            <a:r>
              <a:rPr lang="en-US" sz="2697" dirty="0" err="1">
                <a:solidFill>
                  <a:srgbClr val="000000"/>
                </a:solidFill>
                <a:latin typeface="Marykate"/>
              </a:rPr>
              <a:t>Harddisk</a:t>
            </a:r>
            <a:r>
              <a:rPr lang="en-US" sz="2697" dirty="0">
                <a:solidFill>
                  <a:srgbClr val="000000"/>
                </a:solidFill>
                <a:latin typeface="Marykate"/>
              </a:rPr>
              <a:t> </a:t>
            </a:r>
            <a:r>
              <a:rPr lang="en-US" sz="2697" dirty="0" err="1">
                <a:solidFill>
                  <a:srgbClr val="000000"/>
                </a:solidFill>
                <a:latin typeface="Marykate"/>
              </a:rPr>
              <a:t>มาใหม่</a:t>
            </a:r>
            <a:endParaRPr lang="en-US" sz="2697" dirty="0">
              <a:solidFill>
                <a:srgbClr val="000000"/>
              </a:solidFill>
              <a:latin typeface="Marykate"/>
            </a:endParaRPr>
          </a:p>
        </p:txBody>
      </p:sp>
      <p:pic>
        <p:nvPicPr>
          <p:cNvPr id="9" name="Picture 9"/>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277407" y="755405"/>
            <a:ext cx="2612214" cy="332237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grpSp>
        <p:nvGrpSpPr>
          <p:cNvPr id="3" name="Group 3"/>
          <p:cNvGrpSpPr/>
          <p:nvPr/>
        </p:nvGrpSpPr>
        <p:grpSpPr>
          <a:xfrm>
            <a:off x="12891337" y="1476902"/>
            <a:ext cx="5671195" cy="6703233"/>
            <a:chOff x="0" y="0"/>
            <a:chExt cx="7561594" cy="8937643"/>
          </a:xfrm>
        </p:grpSpPr>
        <p:pic>
          <p:nvPicPr>
            <p:cNvPr id="4" name="Picture 4"/>
            <p:cNvPicPr>
              <a:picLocks noChangeAspect="1"/>
            </p:cNvPicPr>
            <p:nvPr/>
          </p:nvPicPr>
          <p:blipFill>
            <a:blip r:embed="rId3"/>
            <a:srcRect t="27671" r="42600" b="11644"/>
            <a:stretch>
              <a:fillRect/>
            </a:stretch>
          </p:blipFill>
          <p:spPr>
            <a:xfrm rot="-5400000">
              <a:off x="-103297" y="1484387"/>
              <a:ext cx="7743821" cy="6252723"/>
            </a:xfrm>
            <a:prstGeom prst="rect">
              <a:avLst/>
            </a:prstGeom>
          </p:spPr>
        </p:pic>
        <p:pic>
          <p:nvPicPr>
            <p:cNvPr id="5" name="Picture 5"/>
            <p:cNvPicPr>
              <a:picLocks noChangeAspect="1"/>
            </p:cNvPicPr>
            <p:nvPr/>
          </p:nvPicPr>
          <p:blipFill>
            <a:blip r:embed="rId4">
              <a:alphaModFix amt="57000"/>
            </a:blip>
            <a:srcRect t="6115" r="27885" b="24686"/>
            <a:stretch>
              <a:fillRect/>
            </a:stretch>
          </p:blipFill>
          <p:spPr>
            <a:xfrm rot="-2458770">
              <a:off x="-55433" y="717760"/>
              <a:ext cx="2470844" cy="754250"/>
            </a:xfrm>
            <a:prstGeom prst="rect">
              <a:avLst/>
            </a:prstGeom>
          </p:spPr>
        </p:pic>
        <p:pic>
          <p:nvPicPr>
            <p:cNvPr id="6" name="Picture 6"/>
            <p:cNvPicPr>
              <a:picLocks noChangeAspect="1"/>
            </p:cNvPicPr>
            <p:nvPr/>
          </p:nvPicPr>
          <p:blipFill>
            <a:blip r:embed="rId4">
              <a:alphaModFix amt="57000"/>
            </a:blip>
            <a:srcRect l="37620" t="29580" r="15003"/>
            <a:stretch>
              <a:fillRect/>
            </a:stretch>
          </p:blipFill>
          <p:spPr>
            <a:xfrm rot="-2458770">
              <a:off x="6269066" y="8007772"/>
              <a:ext cx="1251818" cy="591935"/>
            </a:xfrm>
            <a:prstGeom prst="rect">
              <a:avLst/>
            </a:prstGeom>
          </p:spPr>
        </p:pic>
      </p:grpSp>
      <p:pic>
        <p:nvPicPr>
          <p:cNvPr id="7" name="Picture 7"/>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7055302" y="96873"/>
            <a:ext cx="918025" cy="2576913"/>
          </a:xfrm>
          <a:prstGeom prst="rect">
            <a:avLst/>
          </a:prstGeom>
        </p:spPr>
      </p:pic>
      <p:grpSp>
        <p:nvGrpSpPr>
          <p:cNvPr id="8" name="Group 8"/>
          <p:cNvGrpSpPr/>
          <p:nvPr/>
        </p:nvGrpSpPr>
        <p:grpSpPr>
          <a:xfrm>
            <a:off x="6846714" y="3395438"/>
            <a:ext cx="5671195" cy="6703233"/>
            <a:chOff x="0" y="0"/>
            <a:chExt cx="7561594" cy="8937643"/>
          </a:xfrm>
        </p:grpSpPr>
        <p:pic>
          <p:nvPicPr>
            <p:cNvPr id="9" name="Picture 9"/>
            <p:cNvPicPr>
              <a:picLocks noChangeAspect="1"/>
            </p:cNvPicPr>
            <p:nvPr/>
          </p:nvPicPr>
          <p:blipFill>
            <a:blip r:embed="rId3"/>
            <a:srcRect t="27671" r="42600" b="11644"/>
            <a:stretch>
              <a:fillRect/>
            </a:stretch>
          </p:blipFill>
          <p:spPr>
            <a:xfrm rot="-5400000">
              <a:off x="-103297" y="1484387"/>
              <a:ext cx="7743821" cy="6252723"/>
            </a:xfrm>
            <a:prstGeom prst="rect">
              <a:avLst/>
            </a:prstGeom>
          </p:spPr>
        </p:pic>
        <p:pic>
          <p:nvPicPr>
            <p:cNvPr id="10" name="Picture 10"/>
            <p:cNvPicPr>
              <a:picLocks noChangeAspect="1"/>
            </p:cNvPicPr>
            <p:nvPr/>
          </p:nvPicPr>
          <p:blipFill>
            <a:blip r:embed="rId4">
              <a:alphaModFix amt="57000"/>
            </a:blip>
            <a:srcRect t="6115" r="27885" b="24686"/>
            <a:stretch>
              <a:fillRect/>
            </a:stretch>
          </p:blipFill>
          <p:spPr>
            <a:xfrm rot="-2458770">
              <a:off x="-55433" y="717760"/>
              <a:ext cx="2470844" cy="754250"/>
            </a:xfrm>
            <a:prstGeom prst="rect">
              <a:avLst/>
            </a:prstGeom>
          </p:spPr>
        </p:pic>
        <p:pic>
          <p:nvPicPr>
            <p:cNvPr id="11" name="Picture 11"/>
            <p:cNvPicPr>
              <a:picLocks noChangeAspect="1"/>
            </p:cNvPicPr>
            <p:nvPr/>
          </p:nvPicPr>
          <p:blipFill>
            <a:blip r:embed="rId4">
              <a:alphaModFix amt="57000"/>
            </a:blip>
            <a:srcRect l="37620" t="29580" r="15003"/>
            <a:stretch>
              <a:fillRect/>
            </a:stretch>
          </p:blipFill>
          <p:spPr>
            <a:xfrm rot="-2458770">
              <a:off x="6269066" y="8007772"/>
              <a:ext cx="1251818" cy="591935"/>
            </a:xfrm>
            <a:prstGeom prst="rect">
              <a:avLst/>
            </a:prstGeom>
          </p:spPr>
        </p:pic>
      </p:grpSp>
      <p:grpSp>
        <p:nvGrpSpPr>
          <p:cNvPr id="12" name="Group 12"/>
          <p:cNvGrpSpPr/>
          <p:nvPr/>
        </p:nvGrpSpPr>
        <p:grpSpPr>
          <a:xfrm>
            <a:off x="802090" y="1476902"/>
            <a:ext cx="5671195" cy="6703233"/>
            <a:chOff x="0" y="0"/>
            <a:chExt cx="7561594" cy="8937643"/>
          </a:xfrm>
        </p:grpSpPr>
        <p:pic>
          <p:nvPicPr>
            <p:cNvPr id="13" name="Picture 13"/>
            <p:cNvPicPr>
              <a:picLocks noChangeAspect="1"/>
            </p:cNvPicPr>
            <p:nvPr/>
          </p:nvPicPr>
          <p:blipFill>
            <a:blip r:embed="rId3"/>
            <a:srcRect t="27671" r="42600" b="11644"/>
            <a:stretch>
              <a:fillRect/>
            </a:stretch>
          </p:blipFill>
          <p:spPr>
            <a:xfrm rot="-5400000">
              <a:off x="-103297" y="1484387"/>
              <a:ext cx="7743821" cy="6252723"/>
            </a:xfrm>
            <a:prstGeom prst="rect">
              <a:avLst/>
            </a:prstGeom>
          </p:spPr>
        </p:pic>
        <p:pic>
          <p:nvPicPr>
            <p:cNvPr id="14" name="Picture 14"/>
            <p:cNvPicPr>
              <a:picLocks noChangeAspect="1"/>
            </p:cNvPicPr>
            <p:nvPr/>
          </p:nvPicPr>
          <p:blipFill>
            <a:blip r:embed="rId4">
              <a:alphaModFix amt="57000"/>
            </a:blip>
            <a:srcRect t="6115" r="27885" b="24686"/>
            <a:stretch>
              <a:fillRect/>
            </a:stretch>
          </p:blipFill>
          <p:spPr>
            <a:xfrm rot="-2458770">
              <a:off x="-55433" y="717760"/>
              <a:ext cx="2470844" cy="754250"/>
            </a:xfrm>
            <a:prstGeom prst="rect">
              <a:avLst/>
            </a:prstGeom>
          </p:spPr>
        </p:pic>
        <p:pic>
          <p:nvPicPr>
            <p:cNvPr id="15" name="Picture 15"/>
            <p:cNvPicPr>
              <a:picLocks noChangeAspect="1"/>
            </p:cNvPicPr>
            <p:nvPr/>
          </p:nvPicPr>
          <p:blipFill>
            <a:blip r:embed="rId4">
              <a:alphaModFix amt="57000"/>
            </a:blip>
            <a:srcRect l="37620" t="29580" r="15003"/>
            <a:stretch>
              <a:fillRect/>
            </a:stretch>
          </p:blipFill>
          <p:spPr>
            <a:xfrm rot="-2458770">
              <a:off x="6269066" y="8007772"/>
              <a:ext cx="1251818" cy="591935"/>
            </a:xfrm>
            <a:prstGeom prst="rect">
              <a:avLst/>
            </a:prstGeom>
          </p:spPr>
        </p:pic>
      </p:grpSp>
      <p:pic>
        <p:nvPicPr>
          <p:cNvPr id="16" name="Picture 16"/>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4658254" y="9161738"/>
            <a:ext cx="3904279" cy="2250523"/>
          </a:xfrm>
          <a:prstGeom prst="rect">
            <a:avLst/>
          </a:prstGeom>
        </p:spPr>
      </p:pic>
      <p:sp>
        <p:nvSpPr>
          <p:cNvPr id="17" name="TextBox 17"/>
          <p:cNvSpPr txBox="1"/>
          <p:nvPr/>
        </p:nvSpPr>
        <p:spPr>
          <a:xfrm>
            <a:off x="7774552" y="5809922"/>
            <a:ext cx="3876940" cy="2379418"/>
          </a:xfrm>
          <a:prstGeom prst="rect">
            <a:avLst/>
          </a:prstGeom>
        </p:spPr>
        <p:txBody>
          <a:bodyPr lIns="0" tIns="0" rIns="0" bIns="0" rtlCol="0" anchor="t">
            <a:spAutoFit/>
          </a:bodyPr>
          <a:lstStyle/>
          <a:p>
            <a:pPr>
              <a:lnSpc>
                <a:spcPts val="3775"/>
              </a:lnSpc>
              <a:spcBef>
                <a:spcPct val="0"/>
              </a:spcBef>
            </a:pPr>
            <a:r>
              <a:rPr lang="en-US" sz="2697">
                <a:solidFill>
                  <a:srgbClr val="000000"/>
                </a:solidFill>
                <a:cs typeface="Marykate"/>
              </a:rPr>
              <a:t>ใช้ Tools ตรวจหา Lock, Latch และ Wait ภายใน Database และกำหนด Schedule Batch Job ให้ไม่กระทบกับงานขณะ Peak Working Hours.</a:t>
            </a:r>
          </a:p>
        </p:txBody>
      </p:sp>
      <p:sp>
        <p:nvSpPr>
          <p:cNvPr id="18" name="TextBox 18"/>
          <p:cNvSpPr txBox="1"/>
          <p:nvPr/>
        </p:nvSpPr>
        <p:spPr>
          <a:xfrm>
            <a:off x="13776929" y="2394062"/>
            <a:ext cx="4343454" cy="929786"/>
          </a:xfrm>
          <a:prstGeom prst="rect">
            <a:avLst/>
          </a:prstGeom>
        </p:spPr>
        <p:txBody>
          <a:bodyPr lIns="0" tIns="0" rIns="0" bIns="0" rtlCol="0" anchor="t">
            <a:spAutoFit/>
          </a:bodyPr>
          <a:lstStyle/>
          <a:p>
            <a:pPr>
              <a:lnSpc>
                <a:spcPts val="7551"/>
              </a:lnSpc>
              <a:spcBef>
                <a:spcPct val="0"/>
              </a:spcBef>
            </a:pPr>
            <a:r>
              <a:rPr lang="en-US" sz="5394">
                <a:solidFill>
                  <a:srgbClr val="000000"/>
                </a:solidFill>
                <a:latin typeface="Marykate"/>
              </a:rPr>
              <a:t>OS Tuning</a:t>
            </a:r>
          </a:p>
        </p:txBody>
      </p:sp>
      <p:sp>
        <p:nvSpPr>
          <p:cNvPr id="19" name="TextBox 19"/>
          <p:cNvSpPr txBox="1"/>
          <p:nvPr/>
        </p:nvSpPr>
        <p:spPr>
          <a:xfrm>
            <a:off x="1773424" y="3891386"/>
            <a:ext cx="3882927" cy="2855668"/>
          </a:xfrm>
          <a:prstGeom prst="rect">
            <a:avLst/>
          </a:prstGeom>
        </p:spPr>
        <p:txBody>
          <a:bodyPr lIns="0" tIns="0" rIns="0" bIns="0" rtlCol="0" anchor="t">
            <a:spAutoFit/>
          </a:bodyPr>
          <a:lstStyle/>
          <a:p>
            <a:pPr>
              <a:lnSpc>
                <a:spcPts val="3775"/>
              </a:lnSpc>
              <a:spcBef>
                <a:spcPct val="0"/>
              </a:spcBef>
            </a:pPr>
            <a:r>
              <a:rPr lang="en-US" sz="2697">
                <a:solidFill>
                  <a:srgbClr val="000000"/>
                </a:solidFill>
                <a:cs typeface="Marykate"/>
              </a:rPr>
              <a:t>ระบบฐานข้อมูลไม่สามารถทำงานได้เร็ว ถ้าข้อมูลอยู่บน Disk ที่ช้า หรือ Network ที่ช้า และควรมีการบริหารจัดการ Data File, Log File, Temp File และ Block Size ที่เหมาะสม</a:t>
            </a:r>
          </a:p>
        </p:txBody>
      </p:sp>
      <p:sp>
        <p:nvSpPr>
          <p:cNvPr id="20" name="TextBox 20"/>
          <p:cNvSpPr txBox="1"/>
          <p:nvPr/>
        </p:nvSpPr>
        <p:spPr>
          <a:xfrm>
            <a:off x="1773424" y="2394062"/>
            <a:ext cx="4406526" cy="929786"/>
          </a:xfrm>
          <a:prstGeom prst="rect">
            <a:avLst/>
          </a:prstGeom>
        </p:spPr>
        <p:txBody>
          <a:bodyPr lIns="0" tIns="0" rIns="0" bIns="0" rtlCol="0" anchor="t">
            <a:spAutoFit/>
          </a:bodyPr>
          <a:lstStyle/>
          <a:p>
            <a:pPr>
              <a:lnSpc>
                <a:spcPts val="7551"/>
              </a:lnSpc>
              <a:spcBef>
                <a:spcPct val="0"/>
              </a:spcBef>
            </a:pPr>
            <a:r>
              <a:rPr lang="en-US" sz="5394">
                <a:solidFill>
                  <a:srgbClr val="000000"/>
                </a:solidFill>
                <a:latin typeface="Marykate"/>
              </a:rPr>
              <a:t>I/O Tuning</a:t>
            </a:r>
          </a:p>
        </p:txBody>
      </p:sp>
      <p:sp>
        <p:nvSpPr>
          <p:cNvPr id="21" name="TextBox 21"/>
          <p:cNvSpPr txBox="1"/>
          <p:nvPr/>
        </p:nvSpPr>
        <p:spPr>
          <a:xfrm>
            <a:off x="7774552" y="4341173"/>
            <a:ext cx="3876940" cy="1287289"/>
          </a:xfrm>
          <a:prstGeom prst="rect">
            <a:avLst/>
          </a:prstGeom>
        </p:spPr>
        <p:txBody>
          <a:bodyPr lIns="0" tIns="0" rIns="0" bIns="0" rtlCol="0" anchor="t">
            <a:spAutoFit/>
          </a:bodyPr>
          <a:lstStyle/>
          <a:p>
            <a:pPr>
              <a:lnSpc>
                <a:spcPts val="5172"/>
              </a:lnSpc>
              <a:spcBef>
                <a:spcPct val="0"/>
              </a:spcBef>
            </a:pPr>
            <a:r>
              <a:rPr lang="en-US" sz="3694">
                <a:solidFill>
                  <a:srgbClr val="000000"/>
                </a:solidFill>
                <a:latin typeface="Marykate"/>
              </a:rPr>
              <a:t>Eliminate Database Contention</a:t>
            </a:r>
          </a:p>
        </p:txBody>
      </p:sp>
      <p:sp>
        <p:nvSpPr>
          <p:cNvPr id="22" name="TextBox 22"/>
          <p:cNvSpPr txBox="1"/>
          <p:nvPr/>
        </p:nvSpPr>
        <p:spPr>
          <a:xfrm>
            <a:off x="13776929" y="3891386"/>
            <a:ext cx="3901305" cy="2855668"/>
          </a:xfrm>
          <a:prstGeom prst="rect">
            <a:avLst/>
          </a:prstGeom>
        </p:spPr>
        <p:txBody>
          <a:bodyPr lIns="0" tIns="0" rIns="0" bIns="0" rtlCol="0" anchor="t">
            <a:spAutoFit/>
          </a:bodyPr>
          <a:lstStyle/>
          <a:p>
            <a:pPr>
              <a:lnSpc>
                <a:spcPts val="3775"/>
              </a:lnSpc>
              <a:spcBef>
                <a:spcPct val="0"/>
              </a:spcBef>
            </a:pPr>
            <a:r>
              <a:rPr lang="en-US" sz="2697">
                <a:solidFill>
                  <a:srgbClr val="000000"/>
                </a:solidFill>
                <a:cs typeface="Marykate"/>
              </a:rPr>
              <a:t>ตรวจสอบ และ Tune OS, CPU, I/O, Memory Utilization โดยประสานงานกับผู้ดูแลระบบ และศึกษาเกี่ยวกับ OS Platform ที่ใช้อยู่ เช่น Windows, Linux, Unix, Solaris</a:t>
            </a:r>
          </a:p>
        </p:txBody>
      </p:sp>
      <p:grpSp>
        <p:nvGrpSpPr>
          <p:cNvPr id="23" name="Group 23"/>
          <p:cNvGrpSpPr/>
          <p:nvPr/>
        </p:nvGrpSpPr>
        <p:grpSpPr>
          <a:xfrm>
            <a:off x="-21622" y="96873"/>
            <a:ext cx="2100645" cy="2741802"/>
            <a:chOff x="0" y="0"/>
            <a:chExt cx="2800860" cy="3655736"/>
          </a:xfrm>
        </p:grpSpPr>
        <p:pic>
          <p:nvPicPr>
            <p:cNvPr id="24" name="Picture 24"/>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rot="-413333">
              <a:off x="1431094" y="1428644"/>
              <a:ext cx="1271359" cy="1717397"/>
            </a:xfrm>
            <a:prstGeom prst="rect">
              <a:avLst/>
            </a:prstGeom>
          </p:spPr>
        </p:pic>
        <p:pic>
          <p:nvPicPr>
            <p:cNvPr id="25" name="Picture 25"/>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rot="-413333">
              <a:off x="80055" y="56984"/>
              <a:ext cx="1034265" cy="1397121"/>
            </a:xfrm>
            <a:prstGeom prst="rect">
              <a:avLst/>
            </a:prstGeom>
          </p:spPr>
        </p:pic>
        <p:pic>
          <p:nvPicPr>
            <p:cNvPr id="26" name="Picture 26"/>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rot="295983">
              <a:off x="197097" y="2542420"/>
              <a:ext cx="800182" cy="1080914"/>
            </a:xfrm>
            <a:prstGeom prst="rect">
              <a:avLst/>
            </a:prstGeom>
          </p:spPr>
        </p:pic>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grpSp>
        <p:nvGrpSpPr>
          <p:cNvPr id="3" name="Group 3"/>
          <p:cNvGrpSpPr/>
          <p:nvPr/>
        </p:nvGrpSpPr>
        <p:grpSpPr>
          <a:xfrm>
            <a:off x="2112963" y="1887925"/>
            <a:ext cx="14062075" cy="6887298"/>
            <a:chOff x="0" y="0"/>
            <a:chExt cx="18749433" cy="9183064"/>
          </a:xfrm>
        </p:grpSpPr>
        <p:pic>
          <p:nvPicPr>
            <p:cNvPr id="4" name="Picture 4"/>
            <p:cNvPicPr>
              <a:picLocks noChangeAspect="1"/>
            </p:cNvPicPr>
            <p:nvPr/>
          </p:nvPicPr>
          <p:blipFill>
            <a:blip r:embed="rId3"/>
            <a:srcRect t="14673" r="7950" b="32971"/>
            <a:stretch>
              <a:fillRect/>
            </a:stretch>
          </p:blipFill>
          <p:spPr>
            <a:xfrm rot="-78066">
              <a:off x="968257" y="961703"/>
              <a:ext cx="16705887" cy="7257036"/>
            </a:xfrm>
            <a:prstGeom prst="rect">
              <a:avLst/>
            </a:prstGeom>
          </p:spPr>
        </p:pic>
        <p:pic>
          <p:nvPicPr>
            <p:cNvPr id="5" name="Picture 5"/>
            <p:cNvPicPr>
              <a:picLocks noChangeAspect="1"/>
            </p:cNvPicPr>
            <p:nvPr/>
          </p:nvPicPr>
          <p:blipFill>
            <a:blip r:embed="rId4">
              <a:alphaModFix amt="57000"/>
            </a:blip>
            <a:srcRect t="6115" r="3279"/>
            <a:stretch>
              <a:fillRect/>
            </a:stretch>
          </p:blipFill>
          <p:spPr>
            <a:xfrm rot="-2572215">
              <a:off x="-115252" y="1208538"/>
              <a:ext cx="4042889" cy="1248445"/>
            </a:xfrm>
            <a:prstGeom prst="rect">
              <a:avLst/>
            </a:prstGeom>
          </p:spPr>
        </p:pic>
        <p:pic>
          <p:nvPicPr>
            <p:cNvPr id="6" name="Picture 6"/>
            <p:cNvPicPr>
              <a:picLocks noChangeAspect="1"/>
            </p:cNvPicPr>
            <p:nvPr/>
          </p:nvPicPr>
          <p:blipFill>
            <a:blip r:embed="rId4">
              <a:alphaModFix amt="57000"/>
            </a:blip>
            <a:srcRect t="6115" r="3279"/>
            <a:stretch>
              <a:fillRect/>
            </a:stretch>
          </p:blipFill>
          <p:spPr>
            <a:xfrm rot="-2572215">
              <a:off x="14821796" y="6726082"/>
              <a:ext cx="4042889" cy="1248445"/>
            </a:xfrm>
            <a:prstGeom prst="rect">
              <a:avLst/>
            </a:prstGeom>
          </p:spPr>
        </p:pic>
      </p:grpSp>
      <p:pic>
        <p:nvPicPr>
          <p:cNvPr id="7" name="Picture 7"/>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951973">
            <a:off x="-1335923" y="-256851"/>
            <a:ext cx="3799654" cy="2051813"/>
          </a:xfrm>
          <a:prstGeom prst="rect">
            <a:avLst/>
          </a:prstGeom>
        </p:spPr>
      </p:pic>
      <p:pic>
        <p:nvPicPr>
          <p:cNvPr id="8" name="Picture 8"/>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5477715" y="7601692"/>
            <a:ext cx="2277206" cy="2020503"/>
          </a:xfrm>
          <a:prstGeom prst="rect">
            <a:avLst/>
          </a:prstGeom>
        </p:spPr>
      </p:pic>
      <p:sp>
        <p:nvSpPr>
          <p:cNvPr id="9" name="TextBox 9"/>
          <p:cNvSpPr txBox="1"/>
          <p:nvPr/>
        </p:nvSpPr>
        <p:spPr>
          <a:xfrm>
            <a:off x="1895267" y="2959505"/>
            <a:ext cx="14497466" cy="1104265"/>
          </a:xfrm>
          <a:prstGeom prst="rect">
            <a:avLst/>
          </a:prstGeom>
        </p:spPr>
        <p:txBody>
          <a:bodyPr lIns="0" tIns="0" rIns="0" bIns="0" rtlCol="0" anchor="t">
            <a:spAutoFit/>
          </a:bodyPr>
          <a:lstStyle/>
          <a:p>
            <a:pPr marL="0" lvl="0" indent="0" algn="ctr">
              <a:lnSpc>
                <a:spcPts val="8959"/>
              </a:lnSpc>
              <a:spcBef>
                <a:spcPct val="0"/>
              </a:spcBef>
            </a:pPr>
            <a:r>
              <a:rPr lang="en-US" sz="6399">
                <a:solidFill>
                  <a:srgbClr val="000000"/>
                </a:solidFill>
                <a:cs typeface="Marykate"/>
              </a:rPr>
              <a:t>ประโยชน์จากการทำ Performance Tuning</a:t>
            </a:r>
          </a:p>
        </p:txBody>
      </p:sp>
      <p:sp>
        <p:nvSpPr>
          <p:cNvPr id="10" name="TextBox 10"/>
          <p:cNvSpPr txBox="1"/>
          <p:nvPr/>
        </p:nvSpPr>
        <p:spPr>
          <a:xfrm>
            <a:off x="3411349" y="4333347"/>
            <a:ext cx="11465303" cy="3268345"/>
          </a:xfrm>
          <a:prstGeom prst="rect">
            <a:avLst/>
          </a:prstGeom>
        </p:spPr>
        <p:txBody>
          <a:bodyPr lIns="0" tIns="0" rIns="0" bIns="0" rtlCol="0" anchor="t">
            <a:spAutoFit/>
          </a:bodyPr>
          <a:lstStyle/>
          <a:p>
            <a:pPr algn="ctr">
              <a:lnSpc>
                <a:spcPts val="5180"/>
              </a:lnSpc>
              <a:spcBef>
                <a:spcPct val="0"/>
              </a:spcBef>
            </a:pPr>
            <a:r>
              <a:rPr lang="en-US" sz="3700">
                <a:solidFill>
                  <a:srgbClr val="000000"/>
                </a:solidFill>
                <a:latin typeface="Advent Pro Bold"/>
              </a:rPr>
              <a:t>    ทำให้มีการเรียกใช้ทรัพยากรของระบบได้สูงสุดและมีประสิทธิภาพมากยิ่งขึ้น สามารถเข้าถึงข้อมูลได้อย่างรวดเร็วมากยิ่งขึ้น หากมีการ tuning ที่ดีแล้ว อาจไม่จำเป็นที่จะต้องปรับเปลี่ยน Hardware ภายนอกเลย ทำให้ลดต้นทุนค่าใช้จ่ายได้อีกด้วย</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grpSp>
        <p:nvGrpSpPr>
          <p:cNvPr id="3" name="Group 3"/>
          <p:cNvGrpSpPr/>
          <p:nvPr/>
        </p:nvGrpSpPr>
        <p:grpSpPr>
          <a:xfrm rot="113445">
            <a:off x="-218559" y="2565805"/>
            <a:ext cx="18809403" cy="7449255"/>
            <a:chOff x="0" y="0"/>
            <a:chExt cx="25079204" cy="9932340"/>
          </a:xfrm>
        </p:grpSpPr>
        <p:pic>
          <p:nvPicPr>
            <p:cNvPr id="4" name="Picture 4"/>
            <p:cNvPicPr>
              <a:picLocks noChangeAspect="1"/>
            </p:cNvPicPr>
            <p:nvPr/>
          </p:nvPicPr>
          <p:blipFill>
            <a:blip r:embed="rId3"/>
            <a:srcRect t="27671" r="9225" b="32022"/>
            <a:stretch>
              <a:fillRect/>
            </a:stretch>
          </p:blipFill>
          <p:spPr>
            <a:xfrm rot="-78066">
              <a:off x="828565" y="1324834"/>
              <a:ext cx="22806446" cy="7734208"/>
            </a:xfrm>
            <a:prstGeom prst="rect">
              <a:avLst/>
            </a:prstGeom>
          </p:spPr>
        </p:pic>
        <p:pic>
          <p:nvPicPr>
            <p:cNvPr id="5" name="Picture 5"/>
            <p:cNvPicPr>
              <a:picLocks noChangeAspect="1"/>
            </p:cNvPicPr>
            <p:nvPr/>
          </p:nvPicPr>
          <p:blipFill>
            <a:blip r:embed="rId4">
              <a:alphaModFix amt="57000"/>
            </a:blip>
            <a:srcRect t="6115" r="27885" b="24686"/>
            <a:stretch>
              <a:fillRect/>
            </a:stretch>
          </p:blipFill>
          <p:spPr>
            <a:xfrm rot="-2572215">
              <a:off x="-130575" y="1315800"/>
              <a:ext cx="4394757" cy="1341544"/>
            </a:xfrm>
            <a:prstGeom prst="rect">
              <a:avLst/>
            </a:prstGeom>
          </p:spPr>
        </p:pic>
        <p:pic>
          <p:nvPicPr>
            <p:cNvPr id="6" name="Picture 6"/>
            <p:cNvPicPr>
              <a:picLocks noChangeAspect="1"/>
            </p:cNvPicPr>
            <p:nvPr/>
          </p:nvPicPr>
          <p:blipFill>
            <a:blip r:embed="rId4">
              <a:alphaModFix amt="57000"/>
            </a:blip>
            <a:srcRect t="29580" r="15003"/>
            <a:stretch>
              <a:fillRect/>
            </a:stretch>
          </p:blipFill>
          <p:spPr>
            <a:xfrm rot="-2572215">
              <a:off x="20126777" y="6987441"/>
              <a:ext cx="5179792" cy="1365215"/>
            </a:xfrm>
            <a:prstGeom prst="rect">
              <a:avLst/>
            </a:prstGeom>
          </p:spPr>
        </p:pic>
      </p:grpSp>
      <p:pic>
        <p:nvPicPr>
          <p:cNvPr id="7" name="Picture 7"/>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28700" y="831584"/>
            <a:ext cx="1682290" cy="2208257"/>
          </a:xfrm>
          <a:prstGeom prst="rect">
            <a:avLst/>
          </a:prstGeom>
        </p:spPr>
      </p:pic>
      <p:pic>
        <p:nvPicPr>
          <p:cNvPr id="8" name="Picture 8"/>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6222741" y="-723827"/>
            <a:ext cx="3037292" cy="3110820"/>
          </a:xfrm>
          <a:prstGeom prst="rect">
            <a:avLst/>
          </a:prstGeom>
        </p:spPr>
      </p:pic>
      <p:pic>
        <p:nvPicPr>
          <p:cNvPr id="9" name="Picture 9"/>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rot="10695930">
            <a:off x="7639859" y="8297201"/>
            <a:ext cx="2414352" cy="1378375"/>
          </a:xfrm>
          <a:prstGeom prst="rect">
            <a:avLst/>
          </a:prstGeom>
        </p:spPr>
      </p:pic>
      <p:pic>
        <p:nvPicPr>
          <p:cNvPr id="10" name="Picture 10"/>
          <p:cNvPicPr>
            <a:picLocks noChangeAspect="1"/>
          </p:cNvPicPr>
          <p:nvPr/>
        </p:nvPicPr>
        <p:blipFill>
          <a:blip r:embed="rId11" cstate="print">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a:xfrm rot="-132081">
            <a:off x="8585757" y="1051480"/>
            <a:ext cx="1200770" cy="762489"/>
          </a:xfrm>
          <a:prstGeom prst="rect">
            <a:avLst/>
          </a:prstGeom>
        </p:spPr>
      </p:pic>
      <p:sp>
        <p:nvSpPr>
          <p:cNvPr id="11" name="TextBox 11"/>
          <p:cNvSpPr txBox="1"/>
          <p:nvPr/>
        </p:nvSpPr>
        <p:spPr>
          <a:xfrm>
            <a:off x="2260643" y="4521505"/>
            <a:ext cx="4486560" cy="755015"/>
          </a:xfrm>
          <a:prstGeom prst="rect">
            <a:avLst/>
          </a:prstGeom>
        </p:spPr>
        <p:txBody>
          <a:bodyPr lIns="0" tIns="0" rIns="0" bIns="0" rtlCol="0" anchor="t">
            <a:spAutoFit/>
          </a:bodyPr>
          <a:lstStyle/>
          <a:p>
            <a:pPr>
              <a:lnSpc>
                <a:spcPts val="6160"/>
              </a:lnSpc>
              <a:spcBef>
                <a:spcPct val="0"/>
              </a:spcBef>
            </a:pPr>
            <a:r>
              <a:rPr lang="en-US" sz="4400">
                <a:solidFill>
                  <a:srgbClr val="000000"/>
                </a:solidFill>
                <a:latin typeface="Advent Pro Bold"/>
              </a:rPr>
              <a:t>Hardware Tuning</a:t>
            </a:r>
          </a:p>
        </p:txBody>
      </p:sp>
      <p:sp>
        <p:nvSpPr>
          <p:cNvPr id="12" name="TextBox 12"/>
          <p:cNvSpPr txBox="1"/>
          <p:nvPr/>
        </p:nvSpPr>
        <p:spPr>
          <a:xfrm>
            <a:off x="1869845" y="1703400"/>
            <a:ext cx="14686067" cy="1104265"/>
          </a:xfrm>
          <a:prstGeom prst="rect">
            <a:avLst/>
          </a:prstGeom>
        </p:spPr>
        <p:txBody>
          <a:bodyPr lIns="0" tIns="0" rIns="0" bIns="0" rtlCol="0" anchor="t">
            <a:spAutoFit/>
          </a:bodyPr>
          <a:lstStyle/>
          <a:p>
            <a:pPr marL="0" lvl="0" indent="0" algn="ctr">
              <a:lnSpc>
                <a:spcPts val="8959"/>
              </a:lnSpc>
              <a:spcBef>
                <a:spcPct val="0"/>
              </a:spcBef>
            </a:pPr>
            <a:r>
              <a:rPr lang="en-US" sz="6399">
                <a:solidFill>
                  <a:srgbClr val="000000"/>
                </a:solidFill>
                <a:cs typeface="Marykate"/>
              </a:rPr>
              <a:t>แนวทางการปรับแต่ง การ TUNING DATABASE</a:t>
            </a:r>
          </a:p>
        </p:txBody>
      </p:sp>
      <p:sp>
        <p:nvSpPr>
          <p:cNvPr id="13" name="TextBox 13"/>
          <p:cNvSpPr txBox="1"/>
          <p:nvPr/>
        </p:nvSpPr>
        <p:spPr>
          <a:xfrm>
            <a:off x="10074518" y="4464990"/>
            <a:ext cx="4486560" cy="755015"/>
          </a:xfrm>
          <a:prstGeom prst="rect">
            <a:avLst/>
          </a:prstGeom>
        </p:spPr>
        <p:txBody>
          <a:bodyPr lIns="0" tIns="0" rIns="0" bIns="0" rtlCol="0" anchor="t">
            <a:spAutoFit/>
          </a:bodyPr>
          <a:lstStyle/>
          <a:p>
            <a:pPr>
              <a:lnSpc>
                <a:spcPts val="6160"/>
              </a:lnSpc>
              <a:spcBef>
                <a:spcPct val="0"/>
              </a:spcBef>
            </a:pPr>
            <a:r>
              <a:rPr lang="en-US" sz="4400">
                <a:solidFill>
                  <a:srgbClr val="000000"/>
                </a:solidFill>
                <a:latin typeface="Advent Pro Bold"/>
              </a:rPr>
              <a:t>Software Tuning</a:t>
            </a:r>
          </a:p>
        </p:txBody>
      </p:sp>
      <p:sp>
        <p:nvSpPr>
          <p:cNvPr id="14" name="TextBox 14"/>
          <p:cNvSpPr txBox="1"/>
          <p:nvPr/>
        </p:nvSpPr>
        <p:spPr>
          <a:xfrm>
            <a:off x="2322746" y="5400345"/>
            <a:ext cx="6388380" cy="2622623"/>
          </a:xfrm>
          <a:prstGeom prst="rect">
            <a:avLst/>
          </a:prstGeom>
        </p:spPr>
        <p:txBody>
          <a:bodyPr lIns="0" tIns="0" rIns="0" bIns="0" rtlCol="0" anchor="t">
            <a:spAutoFit/>
          </a:bodyPr>
          <a:lstStyle/>
          <a:p>
            <a:pPr>
              <a:lnSpc>
                <a:spcPts val="3495"/>
              </a:lnSpc>
              <a:spcBef>
                <a:spcPct val="0"/>
              </a:spcBef>
            </a:pPr>
            <a:r>
              <a:rPr lang="en-US" sz="2497">
                <a:solidFill>
                  <a:srgbClr val="000000"/>
                </a:solidFill>
                <a:cs typeface="Marykate"/>
              </a:rPr>
              <a:t>การปรับแต่งทางด้านอุปกรณ์ Hardware ของระบบ เช่น การเปลี่ยน CPU หรือ RAM เป็นต้น เป็นวิธีที่ง่ายที่สุดและเป็นวิธีที่ต้องเสียเงินเยอะกว่าวิธีอื่นเช่นกัน ถ้าหากมีการออกแบบระบบฐานข้อมูลมาไม่ดี การปรับเปลี่ยน Hardware ใหม่นอกจากจะสิ้นเปลืองค่าใช้จ่ายแล้วอาจไม่สามารถช่วยอะไรเลย</a:t>
            </a:r>
          </a:p>
        </p:txBody>
      </p:sp>
      <p:sp>
        <p:nvSpPr>
          <p:cNvPr id="15" name="TextBox 15"/>
          <p:cNvSpPr txBox="1"/>
          <p:nvPr/>
        </p:nvSpPr>
        <p:spPr>
          <a:xfrm>
            <a:off x="10074518" y="5400345"/>
            <a:ext cx="7047826" cy="2184473"/>
          </a:xfrm>
          <a:prstGeom prst="rect">
            <a:avLst/>
          </a:prstGeom>
        </p:spPr>
        <p:txBody>
          <a:bodyPr lIns="0" tIns="0" rIns="0" bIns="0" rtlCol="0" anchor="t">
            <a:spAutoFit/>
          </a:bodyPr>
          <a:lstStyle/>
          <a:p>
            <a:pPr>
              <a:lnSpc>
                <a:spcPts val="3495"/>
              </a:lnSpc>
              <a:spcBef>
                <a:spcPct val="0"/>
              </a:spcBef>
            </a:pPr>
            <a:r>
              <a:rPr lang="en-US" sz="2497">
                <a:solidFill>
                  <a:srgbClr val="000000"/>
                </a:solidFill>
                <a:cs typeface="Marykate"/>
              </a:rPr>
              <a:t>คือการปรับแต่งภายในระบบเซิฟเวอร์ที่มีการติดตั้งฐานข้อมูลนั้นๆไว้ ทั้งการปรับแต่งค่าพารามิเตอร์ต่างๆของตัวฐานข้อมูลและการปรับแต่งโค้ดภายในอีกมากมาย ใช้ระยะเวลาในการดำเนินการค่อนข้างนาน แต่ทำให้ไม่ต้องสูญเสียค่าใช้จ่ายโดยไม่จำเป็น เป็นการลดต้นทุนในระดับหนึ่ง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292464">
            <a:off x="16148032" y="1139828"/>
            <a:ext cx="2915037" cy="2029926"/>
          </a:xfrm>
          <a:prstGeom prst="rect">
            <a:avLst/>
          </a:prstGeom>
        </p:spPr>
      </p:pic>
      <p:sp>
        <p:nvSpPr>
          <p:cNvPr id="4" name="TextBox 4"/>
          <p:cNvSpPr txBox="1"/>
          <p:nvPr/>
        </p:nvSpPr>
        <p:spPr>
          <a:xfrm>
            <a:off x="2484664" y="1426974"/>
            <a:ext cx="13318671" cy="1104265"/>
          </a:xfrm>
          <a:prstGeom prst="rect">
            <a:avLst/>
          </a:prstGeom>
        </p:spPr>
        <p:txBody>
          <a:bodyPr lIns="0" tIns="0" rIns="0" bIns="0" rtlCol="0" anchor="t">
            <a:spAutoFit/>
          </a:bodyPr>
          <a:lstStyle/>
          <a:p>
            <a:pPr marL="0" lvl="0" indent="0" algn="ctr">
              <a:lnSpc>
                <a:spcPts val="8959"/>
              </a:lnSpc>
              <a:spcBef>
                <a:spcPct val="0"/>
              </a:spcBef>
            </a:pPr>
            <a:r>
              <a:rPr lang="en-US" sz="6399">
                <a:solidFill>
                  <a:srgbClr val="000000"/>
                </a:solidFill>
                <a:cs typeface="Marykate"/>
              </a:rPr>
              <a:t>เทคนิคอื่นๆในการทำ PERFORMANCE TUNING</a:t>
            </a:r>
          </a:p>
        </p:txBody>
      </p:sp>
      <p:pic>
        <p:nvPicPr>
          <p:cNvPr id="5" name="Picture 5"/>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56752" y="157129"/>
            <a:ext cx="1572705" cy="1997662"/>
          </a:xfrm>
          <a:prstGeom prst="rect">
            <a:avLst/>
          </a:prstGeom>
        </p:spPr>
      </p:pic>
      <p:pic>
        <p:nvPicPr>
          <p:cNvPr id="6" name="Picture 6"/>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4101907">
            <a:off x="2305374" y="1186609"/>
            <a:ext cx="828408" cy="692850"/>
          </a:xfrm>
          <a:prstGeom prst="rect">
            <a:avLst/>
          </a:prstGeom>
        </p:spPr>
      </p:pic>
      <p:pic>
        <p:nvPicPr>
          <p:cNvPr id="7" name="Picture 7"/>
          <p:cNvPicPr>
            <a:picLocks noChangeAspect="1"/>
          </p:cNvPicPr>
          <p:nvPr/>
        </p:nvPicPr>
        <p:blipFill>
          <a:blip r:embed="rId9"/>
          <a:srcRect l="8610" t="32301" r="14209" b="17628"/>
          <a:stretch>
            <a:fillRect/>
          </a:stretch>
        </p:blipFill>
        <p:spPr>
          <a:xfrm>
            <a:off x="3326270" y="3357396"/>
            <a:ext cx="11602002" cy="5748571"/>
          </a:xfrm>
          <a:prstGeom prst="rect">
            <a:avLst/>
          </a:prstGeom>
        </p:spPr>
      </p:pic>
      <p:pic>
        <p:nvPicPr>
          <p:cNvPr id="8" name="Picture 8"/>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rot="-3098941">
            <a:off x="2237814" y="7478990"/>
            <a:ext cx="1839919" cy="2340120"/>
          </a:xfrm>
          <a:prstGeom prst="rect">
            <a:avLst/>
          </a:prstGeom>
        </p:spPr>
      </p:pic>
      <p:pic>
        <p:nvPicPr>
          <p:cNvPr id="9" name="Picture 9"/>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rot="1699596">
            <a:off x="13562427" y="3315352"/>
            <a:ext cx="1077591" cy="1014894"/>
          </a:xfrm>
          <a:prstGeom prst="rect">
            <a:avLst/>
          </a:prstGeom>
        </p:spPr>
      </p:pic>
      <p:pic>
        <p:nvPicPr>
          <p:cNvPr id="10" name="Picture 10"/>
          <p:cNvPicPr>
            <a:picLocks noChangeAspect="1"/>
          </p:cNvPicPr>
          <p:nvPr/>
        </p:nvPicPr>
        <p:blipFill>
          <a:blip r:embed="rId14"/>
          <a:srcRect/>
          <a:stretch>
            <a:fillRect/>
          </a:stretch>
        </p:blipFill>
        <p:spPr>
          <a:xfrm>
            <a:off x="12798327" y="6444663"/>
            <a:ext cx="5169668" cy="3748009"/>
          </a:xfrm>
          <a:prstGeom prst="rect">
            <a:avLst/>
          </a:prstGeom>
        </p:spPr>
      </p:pic>
      <p:sp>
        <p:nvSpPr>
          <p:cNvPr id="11" name="TextBox 11"/>
          <p:cNvSpPr txBox="1"/>
          <p:nvPr/>
        </p:nvSpPr>
        <p:spPr>
          <a:xfrm>
            <a:off x="3692977" y="3928154"/>
            <a:ext cx="9105350" cy="3788410"/>
          </a:xfrm>
          <a:prstGeom prst="rect">
            <a:avLst/>
          </a:prstGeom>
        </p:spPr>
        <p:txBody>
          <a:bodyPr lIns="0" tIns="0" rIns="0" bIns="0" rtlCol="0" anchor="t">
            <a:spAutoFit/>
          </a:bodyPr>
          <a:lstStyle/>
          <a:p>
            <a:pPr>
              <a:lnSpc>
                <a:spcPts val="4339"/>
              </a:lnSpc>
              <a:spcBef>
                <a:spcPct val="0"/>
              </a:spcBef>
            </a:pPr>
            <a:r>
              <a:rPr lang="en-US" sz="3099">
                <a:solidFill>
                  <a:srgbClr val="000000"/>
                </a:solidFill>
                <a:latin typeface="Marykate"/>
              </a:rPr>
              <a:t>    1. ใช้ Normalization เพื่อ Optimize Transactional Process การทำ Normalization นั้น จะช่วยในมุมการใช้คำสั่ง Insert, Update, Delete ทำให้เกิด Performance ที่ดี เพราะจะช่วยขจัดปัญหา เรื่องการซ้ำซ้อนของข้อมูล และลดโอกาสที่จะเกิดการผิดพลาดในการประมวลผลข้อมูลในตาราง แต่จะมีผลตรงกันข้ามกับคำสั่ง Select เพราะว่าใน Database หลายๆ ตัวที่อาจจะพบว่า Query เร็ว แต่ Insert ช้าก็ได้</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292464">
            <a:off x="16148032" y="1139828"/>
            <a:ext cx="2915037" cy="2029926"/>
          </a:xfrm>
          <a:prstGeom prst="rect">
            <a:avLst/>
          </a:prstGeom>
        </p:spPr>
      </p:pic>
      <p:sp>
        <p:nvSpPr>
          <p:cNvPr id="4" name="TextBox 4"/>
          <p:cNvSpPr txBox="1"/>
          <p:nvPr/>
        </p:nvSpPr>
        <p:spPr>
          <a:xfrm>
            <a:off x="2484664" y="1426974"/>
            <a:ext cx="13318671" cy="1104265"/>
          </a:xfrm>
          <a:prstGeom prst="rect">
            <a:avLst/>
          </a:prstGeom>
        </p:spPr>
        <p:txBody>
          <a:bodyPr lIns="0" tIns="0" rIns="0" bIns="0" rtlCol="0" anchor="t">
            <a:spAutoFit/>
          </a:bodyPr>
          <a:lstStyle/>
          <a:p>
            <a:pPr marL="0" lvl="0" indent="0" algn="ctr">
              <a:lnSpc>
                <a:spcPts val="8959"/>
              </a:lnSpc>
              <a:spcBef>
                <a:spcPct val="0"/>
              </a:spcBef>
            </a:pPr>
            <a:r>
              <a:rPr lang="en-US" sz="6399">
                <a:solidFill>
                  <a:srgbClr val="000000"/>
                </a:solidFill>
                <a:cs typeface="Marykate"/>
              </a:rPr>
              <a:t>เทคนิคอื่นๆในการทำ PERFORMANCE TUNING</a:t>
            </a:r>
          </a:p>
        </p:txBody>
      </p:sp>
      <p:pic>
        <p:nvPicPr>
          <p:cNvPr id="5" name="Picture 5"/>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56752" y="157129"/>
            <a:ext cx="1572705" cy="1997662"/>
          </a:xfrm>
          <a:prstGeom prst="rect">
            <a:avLst/>
          </a:prstGeom>
        </p:spPr>
      </p:pic>
      <p:pic>
        <p:nvPicPr>
          <p:cNvPr id="6" name="Picture 6"/>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4101907">
            <a:off x="2305374" y="1186609"/>
            <a:ext cx="828408" cy="692850"/>
          </a:xfrm>
          <a:prstGeom prst="rect">
            <a:avLst/>
          </a:prstGeom>
        </p:spPr>
      </p:pic>
      <p:pic>
        <p:nvPicPr>
          <p:cNvPr id="7" name="Picture 7"/>
          <p:cNvPicPr>
            <a:picLocks noChangeAspect="1"/>
          </p:cNvPicPr>
          <p:nvPr/>
        </p:nvPicPr>
        <p:blipFill>
          <a:blip r:embed="rId9"/>
          <a:srcRect l="8610" t="32301" r="14209" b="17628"/>
          <a:stretch>
            <a:fillRect/>
          </a:stretch>
        </p:blipFill>
        <p:spPr>
          <a:xfrm>
            <a:off x="3326270" y="3357396"/>
            <a:ext cx="11602002" cy="5748571"/>
          </a:xfrm>
          <a:prstGeom prst="rect">
            <a:avLst/>
          </a:prstGeom>
        </p:spPr>
      </p:pic>
      <p:pic>
        <p:nvPicPr>
          <p:cNvPr id="8" name="Picture 8"/>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rot="-3098941">
            <a:off x="2237814" y="7478990"/>
            <a:ext cx="1839919" cy="2340120"/>
          </a:xfrm>
          <a:prstGeom prst="rect">
            <a:avLst/>
          </a:prstGeom>
        </p:spPr>
      </p:pic>
      <p:pic>
        <p:nvPicPr>
          <p:cNvPr id="9" name="Picture 9"/>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rot="1699596">
            <a:off x="13562427" y="3315352"/>
            <a:ext cx="1077591" cy="1014894"/>
          </a:xfrm>
          <a:prstGeom prst="rect">
            <a:avLst/>
          </a:prstGeom>
        </p:spPr>
      </p:pic>
      <p:pic>
        <p:nvPicPr>
          <p:cNvPr id="10" name="Picture 10"/>
          <p:cNvPicPr>
            <a:picLocks noChangeAspect="1"/>
          </p:cNvPicPr>
          <p:nvPr/>
        </p:nvPicPr>
        <p:blipFill>
          <a:blip r:embed="rId14"/>
          <a:srcRect/>
          <a:stretch>
            <a:fillRect/>
          </a:stretch>
        </p:blipFill>
        <p:spPr>
          <a:xfrm>
            <a:off x="24679" y="2854465"/>
            <a:ext cx="4440332" cy="3341350"/>
          </a:xfrm>
          <a:prstGeom prst="rect">
            <a:avLst/>
          </a:prstGeom>
        </p:spPr>
      </p:pic>
      <p:sp>
        <p:nvSpPr>
          <p:cNvPr id="11" name="TextBox 11"/>
          <p:cNvSpPr txBox="1"/>
          <p:nvPr/>
        </p:nvSpPr>
        <p:spPr>
          <a:xfrm>
            <a:off x="4839841" y="4687951"/>
            <a:ext cx="9105350" cy="3245485"/>
          </a:xfrm>
          <a:prstGeom prst="rect">
            <a:avLst/>
          </a:prstGeom>
        </p:spPr>
        <p:txBody>
          <a:bodyPr lIns="0" tIns="0" rIns="0" bIns="0" rtlCol="0" anchor="t">
            <a:spAutoFit/>
          </a:bodyPr>
          <a:lstStyle/>
          <a:p>
            <a:pPr>
              <a:lnSpc>
                <a:spcPts val="4339"/>
              </a:lnSpc>
              <a:spcBef>
                <a:spcPct val="0"/>
              </a:spcBef>
            </a:pPr>
            <a:r>
              <a:rPr lang="en-US" sz="3099">
                <a:solidFill>
                  <a:srgbClr val="000000"/>
                </a:solidFill>
                <a:latin typeface="Marykate"/>
              </a:rPr>
              <a:t>    2. แยกไฟล์ MDF และ LDF ไว้กันคนละ physical disk โดยคำสั่ง Insert, Update, Delete จะกระทำกับไฟล์ LDF เป็นหลัก ทั้งนี้ในงาน multi-user ขนาดใหญ่แล้วจะเกิด load read-write อยู่บน physical disk ก้อนเดียวกัน ถ้าเป็นไปได้ก็ควรจะแยกไฟล์ MDF และ LDF ไว้คนละ physical disk ก็จะทำให้เกิดการแบ่ง load read-write ไปไว้คนละ physical disk</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292464">
            <a:off x="16148032" y="1139828"/>
            <a:ext cx="2915037" cy="2029926"/>
          </a:xfrm>
          <a:prstGeom prst="rect">
            <a:avLst/>
          </a:prstGeom>
        </p:spPr>
      </p:pic>
      <p:sp>
        <p:nvSpPr>
          <p:cNvPr id="4" name="TextBox 4"/>
          <p:cNvSpPr txBox="1"/>
          <p:nvPr/>
        </p:nvSpPr>
        <p:spPr>
          <a:xfrm>
            <a:off x="2484664" y="1426974"/>
            <a:ext cx="13318671" cy="1104265"/>
          </a:xfrm>
          <a:prstGeom prst="rect">
            <a:avLst/>
          </a:prstGeom>
        </p:spPr>
        <p:txBody>
          <a:bodyPr lIns="0" tIns="0" rIns="0" bIns="0" rtlCol="0" anchor="t">
            <a:spAutoFit/>
          </a:bodyPr>
          <a:lstStyle/>
          <a:p>
            <a:pPr marL="0" lvl="0" indent="0" algn="ctr">
              <a:lnSpc>
                <a:spcPts val="8959"/>
              </a:lnSpc>
              <a:spcBef>
                <a:spcPct val="0"/>
              </a:spcBef>
            </a:pPr>
            <a:r>
              <a:rPr lang="en-US" sz="6399">
                <a:solidFill>
                  <a:srgbClr val="000000"/>
                </a:solidFill>
                <a:cs typeface="Marykate"/>
              </a:rPr>
              <a:t>เทคนิคอื่นๆในการทำ PERFORMANCE TUNING</a:t>
            </a:r>
          </a:p>
        </p:txBody>
      </p:sp>
      <p:pic>
        <p:nvPicPr>
          <p:cNvPr id="5" name="Picture 5"/>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56752" y="157129"/>
            <a:ext cx="1572705" cy="1997662"/>
          </a:xfrm>
          <a:prstGeom prst="rect">
            <a:avLst/>
          </a:prstGeom>
        </p:spPr>
      </p:pic>
      <p:pic>
        <p:nvPicPr>
          <p:cNvPr id="6" name="Picture 6"/>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4101907">
            <a:off x="2305374" y="1186609"/>
            <a:ext cx="828408" cy="692850"/>
          </a:xfrm>
          <a:prstGeom prst="rect">
            <a:avLst/>
          </a:prstGeom>
        </p:spPr>
      </p:pic>
      <p:pic>
        <p:nvPicPr>
          <p:cNvPr id="7" name="Picture 7"/>
          <p:cNvPicPr>
            <a:picLocks noChangeAspect="1"/>
          </p:cNvPicPr>
          <p:nvPr/>
        </p:nvPicPr>
        <p:blipFill>
          <a:blip r:embed="rId9"/>
          <a:srcRect l="8610" t="32301" r="14209" b="17628"/>
          <a:stretch>
            <a:fillRect/>
          </a:stretch>
        </p:blipFill>
        <p:spPr>
          <a:xfrm>
            <a:off x="3326270" y="3357396"/>
            <a:ext cx="11602002" cy="5748571"/>
          </a:xfrm>
          <a:prstGeom prst="rect">
            <a:avLst/>
          </a:prstGeom>
        </p:spPr>
      </p:pic>
      <p:pic>
        <p:nvPicPr>
          <p:cNvPr id="8" name="Picture 8"/>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rot="-3098941">
            <a:off x="2237814" y="7478990"/>
            <a:ext cx="1839919" cy="2340120"/>
          </a:xfrm>
          <a:prstGeom prst="rect">
            <a:avLst/>
          </a:prstGeom>
        </p:spPr>
      </p:pic>
      <p:pic>
        <p:nvPicPr>
          <p:cNvPr id="9" name="Picture 9"/>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rot="1699596">
            <a:off x="13562427" y="3315352"/>
            <a:ext cx="1077591" cy="1014894"/>
          </a:xfrm>
          <a:prstGeom prst="rect">
            <a:avLst/>
          </a:prstGeom>
        </p:spPr>
      </p:pic>
      <p:grpSp>
        <p:nvGrpSpPr>
          <p:cNvPr id="10" name="Group 10"/>
          <p:cNvGrpSpPr>
            <a:grpSpLocks noChangeAspect="1"/>
          </p:cNvGrpSpPr>
          <p:nvPr/>
        </p:nvGrpSpPr>
        <p:grpSpPr>
          <a:xfrm>
            <a:off x="9717432" y="6231681"/>
            <a:ext cx="4670506" cy="2627127"/>
            <a:chOff x="0" y="0"/>
            <a:chExt cx="11289030" cy="6350000"/>
          </a:xfrm>
        </p:grpSpPr>
        <p:sp>
          <p:nvSpPr>
            <p:cNvPr id="11" name="Freeform 11"/>
            <p:cNvSpPr/>
            <p:nvPr/>
          </p:nvSpPr>
          <p:spPr>
            <a:xfrm>
              <a:off x="0" y="0"/>
              <a:ext cx="11287761" cy="6350000"/>
            </a:xfrm>
            <a:custGeom>
              <a:avLst/>
              <a:gdLst/>
              <a:ahLst/>
              <a:cxnLst/>
              <a:rect l="l" t="t" r="r" b="b"/>
              <a:pathLst>
                <a:path w="11287761" h="6350000">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14"/>
              <a:stretch>
                <a:fillRect l="-6437" r="-6437"/>
              </a:stretch>
            </a:blipFill>
          </p:spPr>
        </p:sp>
      </p:grpSp>
      <p:sp>
        <p:nvSpPr>
          <p:cNvPr id="12" name="TextBox 12"/>
          <p:cNvSpPr txBox="1"/>
          <p:nvPr/>
        </p:nvSpPr>
        <p:spPr>
          <a:xfrm>
            <a:off x="3735985" y="3756124"/>
            <a:ext cx="9105350" cy="2702560"/>
          </a:xfrm>
          <a:prstGeom prst="rect">
            <a:avLst/>
          </a:prstGeom>
        </p:spPr>
        <p:txBody>
          <a:bodyPr lIns="0" tIns="0" rIns="0" bIns="0" rtlCol="0" anchor="t">
            <a:spAutoFit/>
          </a:bodyPr>
          <a:lstStyle/>
          <a:p>
            <a:pPr>
              <a:lnSpc>
                <a:spcPts val="4339"/>
              </a:lnSpc>
              <a:spcBef>
                <a:spcPct val="0"/>
              </a:spcBef>
            </a:pPr>
            <a:r>
              <a:rPr lang="en-US" sz="3099">
                <a:solidFill>
                  <a:srgbClr val="000000"/>
                </a:solidFill>
                <a:latin typeface="Marykate"/>
              </a:rPr>
              <a:t>    3. แยก tempdb ไว้บน harddisk ก้อนใหม่ หลักการจะเหมือนกับการแยกไฟล์ MDF และ LDF ครับ คือการแยก load แต่ tempdb จะเป็น temp สำหรับ database ทุกก้อนที่อยู่ใน Server tempdb จะรับงานหนักมาก ถ้าเป็นไปได้ก็ควรแยก tempdb ไว้คนบน physical disk</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3497081" y="755405"/>
            <a:ext cx="10835092" cy="11523139"/>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3679572" y="2074740"/>
            <a:ext cx="548388" cy="1073358"/>
          </a:xfrm>
          <a:prstGeom prst="rect">
            <a:avLst/>
          </a:prstGeom>
        </p:spPr>
      </p:pic>
      <p:pic>
        <p:nvPicPr>
          <p:cNvPr id="5" name="Picture 5"/>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1389467">
            <a:off x="13957655" y="8390240"/>
            <a:ext cx="1609185" cy="649525"/>
          </a:xfrm>
          <a:prstGeom prst="rect">
            <a:avLst/>
          </a:prstGeom>
        </p:spPr>
      </p:pic>
      <p:pic>
        <p:nvPicPr>
          <p:cNvPr id="6" name="Picture 6"/>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1940726">
            <a:off x="16181977" y="8360898"/>
            <a:ext cx="3362512" cy="1938236"/>
          </a:xfrm>
          <a:prstGeom prst="rect">
            <a:avLst/>
          </a:prstGeom>
        </p:spPr>
      </p:pic>
      <p:pic>
        <p:nvPicPr>
          <p:cNvPr id="7" name="Picture 7"/>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4016176" y="2416590"/>
            <a:ext cx="2867343" cy="2544115"/>
          </a:xfrm>
          <a:prstGeom prst="rect">
            <a:avLst/>
          </a:prstGeom>
        </p:spPr>
      </p:pic>
      <p:sp>
        <p:nvSpPr>
          <p:cNvPr id="8" name="TextBox 8"/>
          <p:cNvSpPr txBox="1"/>
          <p:nvPr/>
        </p:nvSpPr>
        <p:spPr>
          <a:xfrm>
            <a:off x="3944242" y="3100473"/>
            <a:ext cx="10095341" cy="6240218"/>
          </a:xfrm>
          <a:prstGeom prst="rect">
            <a:avLst/>
          </a:prstGeom>
        </p:spPr>
        <p:txBody>
          <a:bodyPr lIns="0" tIns="0" rIns="0" bIns="0" rtlCol="0" anchor="t">
            <a:spAutoFit/>
          </a:bodyPr>
          <a:lstStyle/>
          <a:p>
            <a:pPr>
              <a:lnSpc>
                <a:spcPts val="3075"/>
              </a:lnSpc>
            </a:pPr>
            <a:r>
              <a:rPr lang="en-US" sz="2197">
                <a:solidFill>
                  <a:srgbClr val="000000"/>
                </a:solidFill>
                <a:latin typeface="Marykate"/>
              </a:rPr>
              <a:t>    4. สำหรับ table ขนาดใหญ่ให้ใช้ Table partition สาเหตุหลักของการทำ partitioning มากจาก tables ที่มีขนาดใหญ่ (very large tables and indexes) โดยทำการ แยกส่วนออกมาเป็นส่วนย่อยๆ เรียกว่า partitions มองขนาดจากใหญ่ไปเล็กจะเป็นดังนี้ Tables-&gt;Partitions-&gt;Rowsโดยสามารถแบ่ง ข้อมูลออกเป็น range ใช้ข้อมูลใน data เช่น ปี เป็นต้น</a:t>
            </a:r>
          </a:p>
          <a:p>
            <a:pPr>
              <a:lnSpc>
                <a:spcPts val="3075"/>
              </a:lnSpc>
            </a:pPr>
            <a:r>
              <a:rPr lang="en-US" sz="2197">
                <a:solidFill>
                  <a:srgbClr val="000000"/>
                </a:solidFill>
                <a:cs typeface="Marykate"/>
              </a:rPr>
              <a:t>ตัวอย่าง</a:t>
            </a:r>
          </a:p>
          <a:p>
            <a:pPr>
              <a:lnSpc>
                <a:spcPts val="3075"/>
              </a:lnSpc>
            </a:pPr>
            <a:r>
              <a:rPr lang="en-US" sz="2197">
                <a:solidFill>
                  <a:srgbClr val="000000"/>
                </a:solidFill>
                <a:latin typeface="Marykate"/>
              </a:rPr>
              <a:t>    table Customer มีพนักงานปี 2008-2010 จาก Table Customer จะประกอบด้วย Partition คือ customer_2008, customer_2009, customer_2010 เป็นต้น โดยสามารถ Query โดยระบุว่าจะใช้ Patitioning ไหนเพื่อเพิ่มความเร็วในการ Query หรือ ระบุว่าใช้ Table customer เลยก็ได้ การทำ table partition เป็นการแยก load ทาง horizontal โดยจะทำได้ตั้งแต่ sql server 2005 ขึ้นไป เป็นวิธีการกระจาย load ที่ฉลาดมากที่สุดวิธีหนึ่ง โดยสามารถกำหนดเงื่อนไขในการแบ่ง table เช่น แบ่งตามปีที่ซื้อสินค้า, แบ่งตามแผนก เป็นต้น ข้อจำกัดในการใช้ Table partition คือ</a:t>
            </a:r>
          </a:p>
          <a:p>
            <a:pPr>
              <a:lnSpc>
                <a:spcPts val="3075"/>
              </a:lnSpc>
            </a:pPr>
            <a:endParaRPr lang="en-US" sz="2197">
              <a:solidFill>
                <a:srgbClr val="000000"/>
              </a:solidFill>
              <a:latin typeface="Marykate"/>
            </a:endParaRPr>
          </a:p>
          <a:p>
            <a:pPr>
              <a:lnSpc>
                <a:spcPts val="3075"/>
              </a:lnSpc>
            </a:pPr>
            <a:r>
              <a:rPr lang="en-US" sz="2197">
                <a:solidFill>
                  <a:srgbClr val="000000"/>
                </a:solidFill>
                <a:latin typeface="Marykate"/>
              </a:rPr>
              <a:t>1. Data Type ที่ใช้สำหรับทำเป็นเงื่อนไขใน Partition Function ต่อไปนี้จะใช้ไม่ได้ครับ เช่น text, ntext, image, xml, varbinary(max), varchar(max) และ Data type ที่สร้างมาจาก CLR</a:t>
            </a:r>
          </a:p>
          <a:p>
            <a:pPr>
              <a:lnSpc>
                <a:spcPts val="3075"/>
              </a:lnSpc>
            </a:pPr>
            <a:r>
              <a:rPr lang="en-US" sz="2197">
                <a:solidFill>
                  <a:srgbClr val="000000"/>
                </a:solidFill>
                <a:latin typeface="Marykate"/>
              </a:rPr>
              <a:t> 2. จำนวน partition สูงสุดที่สร้างได้ก็คือ สามารถสร้างได้ไม่เกิน 1,000 partition </a:t>
            </a:r>
          </a:p>
          <a:p>
            <a:pPr>
              <a:lnSpc>
                <a:spcPts val="3075"/>
              </a:lnSpc>
              <a:spcBef>
                <a:spcPct val="0"/>
              </a:spcBef>
            </a:pPr>
            <a:r>
              <a:rPr lang="en-US" sz="2197">
                <a:solidFill>
                  <a:srgbClr val="000000"/>
                </a:solidFill>
                <a:latin typeface="Marykate"/>
              </a:rPr>
              <a:t> 3. จำนวน boundary ที่สร้างได้สูงสุดไม่เกิน 999</a:t>
            </a:r>
          </a:p>
        </p:txBody>
      </p:sp>
      <p:pic>
        <p:nvPicPr>
          <p:cNvPr id="9" name="Picture 9"/>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277407" y="755405"/>
            <a:ext cx="2612214" cy="3322370"/>
          </a:xfrm>
          <a:prstGeom prst="rect">
            <a:avLst/>
          </a:prstGeom>
        </p:spPr>
      </p:pic>
      <p:pic>
        <p:nvPicPr>
          <p:cNvPr id="10" name="Picture 10"/>
          <p:cNvPicPr>
            <a:picLocks noChangeAspect="1"/>
          </p:cNvPicPr>
          <p:nvPr/>
        </p:nvPicPr>
        <p:blipFill>
          <a:blip r:embed="rId14"/>
          <a:srcRect/>
          <a:stretch>
            <a:fillRect/>
          </a:stretch>
        </p:blipFill>
        <p:spPr>
          <a:xfrm rot="628487">
            <a:off x="13857191" y="6684610"/>
            <a:ext cx="4250239" cy="1328200"/>
          </a:xfrm>
          <a:prstGeom prst="rect">
            <a:avLst/>
          </a:prstGeom>
        </p:spPr>
      </p:pic>
      <p:sp>
        <p:nvSpPr>
          <p:cNvPr id="11" name="TextBox 11"/>
          <p:cNvSpPr txBox="1"/>
          <p:nvPr/>
        </p:nvSpPr>
        <p:spPr>
          <a:xfrm>
            <a:off x="2545303" y="502226"/>
            <a:ext cx="13197394" cy="1104265"/>
          </a:xfrm>
          <a:prstGeom prst="rect">
            <a:avLst/>
          </a:prstGeom>
        </p:spPr>
        <p:txBody>
          <a:bodyPr lIns="0" tIns="0" rIns="0" bIns="0" rtlCol="0" anchor="t">
            <a:spAutoFit/>
          </a:bodyPr>
          <a:lstStyle/>
          <a:p>
            <a:pPr marL="0" lvl="0" indent="0" algn="ctr">
              <a:lnSpc>
                <a:spcPts val="8959"/>
              </a:lnSpc>
              <a:spcBef>
                <a:spcPct val="0"/>
              </a:spcBef>
            </a:pPr>
            <a:r>
              <a:rPr lang="en-US" sz="6399">
                <a:solidFill>
                  <a:srgbClr val="000000"/>
                </a:solidFill>
                <a:cs typeface="Marykate"/>
              </a:rPr>
              <a:t>เทคนิคอื่นๆในการทำ PERFORMANCE TUNING</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grpSp>
        <p:nvGrpSpPr>
          <p:cNvPr id="3" name="Group 3"/>
          <p:cNvGrpSpPr/>
          <p:nvPr/>
        </p:nvGrpSpPr>
        <p:grpSpPr>
          <a:xfrm>
            <a:off x="320988" y="2259320"/>
            <a:ext cx="14062075" cy="6887298"/>
            <a:chOff x="0" y="0"/>
            <a:chExt cx="18749433" cy="9183064"/>
          </a:xfrm>
        </p:grpSpPr>
        <p:pic>
          <p:nvPicPr>
            <p:cNvPr id="4" name="Picture 4"/>
            <p:cNvPicPr>
              <a:picLocks noChangeAspect="1"/>
            </p:cNvPicPr>
            <p:nvPr/>
          </p:nvPicPr>
          <p:blipFill>
            <a:blip r:embed="rId3"/>
            <a:srcRect t="14673" r="7950" b="32971"/>
            <a:stretch>
              <a:fillRect/>
            </a:stretch>
          </p:blipFill>
          <p:spPr>
            <a:xfrm rot="-78066">
              <a:off x="968257" y="961703"/>
              <a:ext cx="16705887" cy="7257036"/>
            </a:xfrm>
            <a:prstGeom prst="rect">
              <a:avLst/>
            </a:prstGeom>
          </p:spPr>
        </p:pic>
        <p:pic>
          <p:nvPicPr>
            <p:cNvPr id="5" name="Picture 5"/>
            <p:cNvPicPr>
              <a:picLocks noChangeAspect="1"/>
            </p:cNvPicPr>
            <p:nvPr/>
          </p:nvPicPr>
          <p:blipFill>
            <a:blip r:embed="rId4">
              <a:alphaModFix amt="57000"/>
            </a:blip>
            <a:srcRect t="6115" r="3279"/>
            <a:stretch>
              <a:fillRect/>
            </a:stretch>
          </p:blipFill>
          <p:spPr>
            <a:xfrm rot="-2572215">
              <a:off x="-115252" y="1208538"/>
              <a:ext cx="4042889" cy="1248445"/>
            </a:xfrm>
            <a:prstGeom prst="rect">
              <a:avLst/>
            </a:prstGeom>
          </p:spPr>
        </p:pic>
        <p:pic>
          <p:nvPicPr>
            <p:cNvPr id="6" name="Picture 6"/>
            <p:cNvPicPr>
              <a:picLocks noChangeAspect="1"/>
            </p:cNvPicPr>
            <p:nvPr/>
          </p:nvPicPr>
          <p:blipFill>
            <a:blip r:embed="rId4">
              <a:alphaModFix amt="57000"/>
            </a:blip>
            <a:srcRect t="6115" r="3279"/>
            <a:stretch>
              <a:fillRect/>
            </a:stretch>
          </p:blipFill>
          <p:spPr>
            <a:xfrm rot="-2572215">
              <a:off x="14821796" y="6726082"/>
              <a:ext cx="4042889" cy="1248445"/>
            </a:xfrm>
            <a:prstGeom prst="rect">
              <a:avLst/>
            </a:prstGeom>
          </p:spPr>
        </p:pic>
      </p:grpSp>
      <p:pic>
        <p:nvPicPr>
          <p:cNvPr id="7" name="Picture 7"/>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951973">
            <a:off x="-1335923" y="-256851"/>
            <a:ext cx="3799654" cy="2051813"/>
          </a:xfrm>
          <a:prstGeom prst="rect">
            <a:avLst/>
          </a:prstGeom>
        </p:spPr>
      </p:pic>
      <p:pic>
        <p:nvPicPr>
          <p:cNvPr id="8" name="Picture 8"/>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03995" y="8018676"/>
            <a:ext cx="2277206" cy="2020503"/>
          </a:xfrm>
          <a:prstGeom prst="rect">
            <a:avLst/>
          </a:prstGeom>
        </p:spPr>
      </p:pic>
      <p:pic>
        <p:nvPicPr>
          <p:cNvPr id="9" name="Picture 9"/>
          <p:cNvPicPr>
            <a:picLocks noChangeAspect="1"/>
          </p:cNvPicPr>
          <p:nvPr/>
        </p:nvPicPr>
        <p:blipFill>
          <a:blip r:embed="rId9"/>
          <a:srcRect/>
          <a:stretch>
            <a:fillRect/>
          </a:stretch>
        </p:blipFill>
        <p:spPr>
          <a:xfrm>
            <a:off x="11799650" y="2047742"/>
            <a:ext cx="5459650" cy="3903650"/>
          </a:xfrm>
          <a:prstGeom prst="rect">
            <a:avLst/>
          </a:prstGeom>
        </p:spPr>
      </p:pic>
      <p:sp>
        <p:nvSpPr>
          <p:cNvPr id="10" name="TextBox 10"/>
          <p:cNvSpPr txBox="1"/>
          <p:nvPr/>
        </p:nvSpPr>
        <p:spPr>
          <a:xfrm rot="-91530">
            <a:off x="1505842" y="3825499"/>
            <a:ext cx="10061538" cy="3277870"/>
          </a:xfrm>
          <a:prstGeom prst="rect">
            <a:avLst/>
          </a:prstGeom>
        </p:spPr>
        <p:txBody>
          <a:bodyPr lIns="0" tIns="0" rIns="0" bIns="0" rtlCol="0" anchor="t">
            <a:spAutoFit/>
          </a:bodyPr>
          <a:lstStyle/>
          <a:p>
            <a:pPr>
              <a:lnSpc>
                <a:spcPts val="5180"/>
              </a:lnSpc>
              <a:spcBef>
                <a:spcPct val="0"/>
              </a:spcBef>
            </a:pPr>
            <a:r>
              <a:rPr lang="en-US" sz="3700">
                <a:solidFill>
                  <a:srgbClr val="000000"/>
                </a:solidFill>
                <a:latin typeface="Marykate"/>
              </a:rPr>
              <a:t>    5. สำหรับ database ขนาดใหญ่ให้ใช้วิธีการแยกไฟล์ออกเป็นหลายๆ ไฟล์ โดยใช้ File Group หลักการจะเหมือนกับการทำ partition table แต่เป็นระดับ Database แทน โดยการแยก table กระจายไปแต่ละ physical disk แต่วิธีการแยกเราจะใช้ file group เป็นเหมือนการแบ่งกลุ่มให้กับข้อมูล</a:t>
            </a:r>
          </a:p>
        </p:txBody>
      </p:sp>
      <p:sp>
        <p:nvSpPr>
          <p:cNvPr id="11" name="TextBox 11"/>
          <p:cNvSpPr txBox="1"/>
          <p:nvPr/>
        </p:nvSpPr>
        <p:spPr>
          <a:xfrm>
            <a:off x="2581902" y="507435"/>
            <a:ext cx="13318671" cy="1104265"/>
          </a:xfrm>
          <a:prstGeom prst="rect">
            <a:avLst/>
          </a:prstGeom>
        </p:spPr>
        <p:txBody>
          <a:bodyPr lIns="0" tIns="0" rIns="0" bIns="0" rtlCol="0" anchor="t">
            <a:spAutoFit/>
          </a:bodyPr>
          <a:lstStyle/>
          <a:p>
            <a:pPr marL="0" lvl="0" indent="0" algn="ctr">
              <a:lnSpc>
                <a:spcPts val="8959"/>
              </a:lnSpc>
              <a:spcBef>
                <a:spcPct val="0"/>
              </a:spcBef>
            </a:pPr>
            <a:r>
              <a:rPr lang="en-US" sz="6399">
                <a:solidFill>
                  <a:srgbClr val="000000"/>
                </a:solidFill>
                <a:cs typeface="Marykate"/>
              </a:rPr>
              <a:t>เทคนิคอื่นๆในการทำ PERFORMANCE TUNING</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3712030" y="339910"/>
            <a:ext cx="10835092" cy="11523139"/>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3894521" y="1659245"/>
            <a:ext cx="548388" cy="1073358"/>
          </a:xfrm>
          <a:prstGeom prst="rect">
            <a:avLst/>
          </a:prstGeom>
        </p:spPr>
      </p:pic>
      <p:pic>
        <p:nvPicPr>
          <p:cNvPr id="5" name="Picture 5"/>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1022019">
            <a:off x="8650032" y="9244554"/>
            <a:ext cx="1609185" cy="649525"/>
          </a:xfrm>
          <a:prstGeom prst="rect">
            <a:avLst/>
          </a:prstGeom>
        </p:spPr>
      </p:pic>
      <p:pic>
        <p:nvPicPr>
          <p:cNvPr id="6" name="Picture 6"/>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1940726">
            <a:off x="16181977" y="8360898"/>
            <a:ext cx="3362512" cy="1938236"/>
          </a:xfrm>
          <a:prstGeom prst="rect">
            <a:avLst/>
          </a:prstGeom>
        </p:spPr>
      </p:pic>
      <p:pic>
        <p:nvPicPr>
          <p:cNvPr id="7" name="Picture 7"/>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rot="2399170">
            <a:off x="15653507" y="-145815"/>
            <a:ext cx="2867343" cy="2544115"/>
          </a:xfrm>
          <a:prstGeom prst="rect">
            <a:avLst/>
          </a:prstGeom>
        </p:spPr>
      </p:pic>
      <p:sp>
        <p:nvSpPr>
          <p:cNvPr id="8" name="TextBox 8"/>
          <p:cNvSpPr txBox="1"/>
          <p:nvPr/>
        </p:nvSpPr>
        <p:spPr>
          <a:xfrm>
            <a:off x="4442909" y="2665928"/>
            <a:ext cx="4372784" cy="7141918"/>
          </a:xfrm>
          <a:prstGeom prst="rect">
            <a:avLst/>
          </a:prstGeom>
        </p:spPr>
        <p:txBody>
          <a:bodyPr lIns="0" tIns="0" rIns="0" bIns="0" rtlCol="0" anchor="t">
            <a:spAutoFit/>
          </a:bodyPr>
          <a:lstStyle/>
          <a:p>
            <a:pPr>
              <a:lnSpc>
                <a:spcPts val="3775"/>
              </a:lnSpc>
              <a:spcBef>
                <a:spcPct val="0"/>
              </a:spcBef>
            </a:pPr>
            <a:r>
              <a:rPr lang="en-US" sz="2697">
                <a:solidFill>
                  <a:srgbClr val="000000"/>
                </a:solidFill>
                <a:latin typeface="Marykate"/>
              </a:rPr>
              <a:t>    6. เมื่อใช้ Data type แบบ TEXT, NTEXT, IMAGE ให้แยกเก็บต่างหากจาก Table Storage โดยปกติแล้วการเก็บข้อมูลของ column ที่มี data type เป็น text, ntext, image นั้นจะเก็บอยู่ใน page เดียวกับ column อื่นๆ เพราะฉะนั้น เวลาใช้คำสั่ง select ก็จะทำให้ sql server ไปอ่าน column เหล่านี้ขึ้นมาด้วย ซึ่งถือว่าเป็น column ที่พิเศษ ดังนันจึงควรจะทำการแยก column ที่เป็น text, ntext, image แยกออกมาต่างหาก เพื่อเพิ่ม performance โดยใช้คำสั่ง EXEC sp_tableoption 'orders', 'text in row', 'ON'</a:t>
            </a:r>
          </a:p>
        </p:txBody>
      </p:sp>
      <p:sp>
        <p:nvSpPr>
          <p:cNvPr id="9" name="TextBox 9"/>
          <p:cNvSpPr txBox="1"/>
          <p:nvPr/>
        </p:nvSpPr>
        <p:spPr>
          <a:xfrm>
            <a:off x="9593812" y="5919802"/>
            <a:ext cx="4318355" cy="2379418"/>
          </a:xfrm>
          <a:prstGeom prst="rect">
            <a:avLst/>
          </a:prstGeom>
        </p:spPr>
        <p:txBody>
          <a:bodyPr lIns="0" tIns="0" rIns="0" bIns="0" rtlCol="0" anchor="t">
            <a:spAutoFit/>
          </a:bodyPr>
          <a:lstStyle/>
          <a:p>
            <a:pPr>
              <a:lnSpc>
                <a:spcPts val="3775"/>
              </a:lnSpc>
              <a:spcBef>
                <a:spcPct val="0"/>
              </a:spcBef>
            </a:pPr>
            <a:r>
              <a:rPr lang="en-US" sz="2697">
                <a:solidFill>
                  <a:srgbClr val="000000"/>
                </a:solidFill>
                <a:latin typeface="Marykate"/>
              </a:rPr>
              <a:t>    7. พยายามใช้ constraint ที่เป็น built-in เช่น primary key, foreign key, check, default, unique แทนการเขียน trigger ขึ้นมาเองcontraint ต่างๆ ที่มีอยู่แล้ว </a:t>
            </a:r>
          </a:p>
        </p:txBody>
      </p:sp>
      <p:pic>
        <p:nvPicPr>
          <p:cNvPr id="10" name="Picture 10"/>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277407" y="755405"/>
            <a:ext cx="2612214" cy="3322370"/>
          </a:xfrm>
          <a:prstGeom prst="rect">
            <a:avLst/>
          </a:prstGeom>
        </p:spPr>
      </p:pic>
      <p:sp>
        <p:nvSpPr>
          <p:cNvPr id="11" name="TextBox 11"/>
          <p:cNvSpPr txBox="1"/>
          <p:nvPr/>
        </p:nvSpPr>
        <p:spPr>
          <a:xfrm>
            <a:off x="2581902" y="507435"/>
            <a:ext cx="13318671" cy="1104265"/>
          </a:xfrm>
          <a:prstGeom prst="rect">
            <a:avLst/>
          </a:prstGeom>
        </p:spPr>
        <p:txBody>
          <a:bodyPr lIns="0" tIns="0" rIns="0" bIns="0" rtlCol="0" anchor="t">
            <a:spAutoFit/>
          </a:bodyPr>
          <a:lstStyle/>
          <a:p>
            <a:pPr marL="0" lvl="0" indent="0" algn="ctr">
              <a:lnSpc>
                <a:spcPts val="8959"/>
              </a:lnSpc>
              <a:spcBef>
                <a:spcPct val="0"/>
              </a:spcBef>
            </a:pPr>
            <a:r>
              <a:rPr lang="en-US" sz="6399">
                <a:solidFill>
                  <a:srgbClr val="000000"/>
                </a:solidFill>
                <a:cs typeface="Marykate"/>
              </a:rPr>
              <a:t>เทคนิคอื่นๆในการทำ PERFORMANCE TUNING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grpSp>
        <p:nvGrpSpPr>
          <p:cNvPr id="3" name="Group 3"/>
          <p:cNvGrpSpPr/>
          <p:nvPr/>
        </p:nvGrpSpPr>
        <p:grpSpPr>
          <a:xfrm>
            <a:off x="1895332" y="-1205074"/>
            <a:ext cx="14442908" cy="12172431"/>
            <a:chOff x="0" y="0"/>
            <a:chExt cx="19257210" cy="16229908"/>
          </a:xfrm>
        </p:grpSpPr>
        <p:pic>
          <p:nvPicPr>
            <p:cNvPr id="4" name="Picture 4"/>
            <p:cNvPicPr>
              <a:picLocks noChangeAspect="1"/>
            </p:cNvPicPr>
            <p:nvPr/>
          </p:nvPicPr>
          <p:blipFill>
            <a:blip r:embed="rId3"/>
            <a:srcRect t="552" r="44203" b="33677"/>
            <a:stretch>
              <a:fillRect/>
            </a:stretch>
          </p:blipFill>
          <p:spPr>
            <a:xfrm>
              <a:off x="0" y="0"/>
              <a:ext cx="19257210" cy="16229908"/>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3953514">
              <a:off x="17181264" y="3271816"/>
              <a:ext cx="1617713" cy="1523591"/>
            </a:xfrm>
            <a:prstGeom prst="rect">
              <a:avLst/>
            </a:prstGeom>
          </p:spPr>
        </p:pic>
      </p:grpSp>
      <p:pic>
        <p:nvPicPr>
          <p:cNvPr id="6" name="Picture 6"/>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934833">
            <a:off x="8271264" y="8343152"/>
            <a:ext cx="2114822" cy="853619"/>
          </a:xfrm>
          <a:prstGeom prst="rect">
            <a:avLst/>
          </a:prstGeom>
        </p:spPr>
      </p:pic>
      <p:pic>
        <p:nvPicPr>
          <p:cNvPr id="7" name="Picture 7"/>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545827" y="7763433"/>
            <a:ext cx="1584825" cy="2013057"/>
          </a:xfrm>
          <a:prstGeom prst="rect">
            <a:avLst/>
          </a:prstGeom>
        </p:spPr>
      </p:pic>
      <p:pic>
        <p:nvPicPr>
          <p:cNvPr id="8" name="Picture 8"/>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804877" y="567594"/>
            <a:ext cx="2180910" cy="2770209"/>
          </a:xfrm>
          <a:prstGeom prst="rect">
            <a:avLst/>
          </a:prstGeom>
        </p:spPr>
      </p:pic>
      <p:grpSp>
        <p:nvGrpSpPr>
          <p:cNvPr id="9" name="Group 9"/>
          <p:cNvGrpSpPr>
            <a:grpSpLocks noChangeAspect="1"/>
          </p:cNvGrpSpPr>
          <p:nvPr/>
        </p:nvGrpSpPr>
        <p:grpSpPr>
          <a:xfrm>
            <a:off x="2028873" y="4499920"/>
            <a:ext cx="6649718" cy="3740420"/>
            <a:chOff x="0" y="0"/>
            <a:chExt cx="11289030" cy="6350000"/>
          </a:xfrm>
        </p:grpSpPr>
        <p:sp>
          <p:nvSpPr>
            <p:cNvPr id="10" name="Freeform 10"/>
            <p:cNvSpPr/>
            <p:nvPr/>
          </p:nvSpPr>
          <p:spPr>
            <a:xfrm>
              <a:off x="0" y="0"/>
              <a:ext cx="11287761" cy="6350000"/>
            </a:xfrm>
            <a:custGeom>
              <a:avLst/>
              <a:gdLst/>
              <a:ahLst/>
              <a:cxnLst/>
              <a:rect l="l" t="t" r="r" b="b"/>
              <a:pathLst>
                <a:path w="11287761" h="6350000">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10"/>
              <a:stretch>
                <a:fillRect l="-3151" r="-3151"/>
              </a:stretch>
            </a:blipFill>
          </p:spPr>
        </p:sp>
      </p:grpSp>
      <p:sp>
        <p:nvSpPr>
          <p:cNvPr id="11" name="TextBox 11"/>
          <p:cNvSpPr txBox="1"/>
          <p:nvPr/>
        </p:nvSpPr>
        <p:spPr>
          <a:xfrm>
            <a:off x="6749004" y="1578853"/>
            <a:ext cx="8293267" cy="873125"/>
          </a:xfrm>
          <a:prstGeom prst="rect">
            <a:avLst/>
          </a:prstGeom>
        </p:spPr>
        <p:txBody>
          <a:bodyPr lIns="0" tIns="0" rIns="0" bIns="0" rtlCol="0" anchor="t">
            <a:spAutoFit/>
          </a:bodyPr>
          <a:lstStyle/>
          <a:p>
            <a:pPr>
              <a:lnSpc>
                <a:spcPts val="7000"/>
              </a:lnSpc>
              <a:spcBef>
                <a:spcPct val="0"/>
              </a:spcBef>
            </a:pPr>
            <a:r>
              <a:rPr lang="en-US" sz="5000">
                <a:solidFill>
                  <a:srgbClr val="000000"/>
                </a:solidFill>
                <a:cs typeface="Marykate"/>
                <a:hlinkClick r:id="rId11" tooltip="https://mysql-kl.blogspot.com/2015/07/database-performance-tuning.html"/>
              </a:rPr>
              <a:t>เทคนิค Database Performance Tuning</a:t>
            </a:r>
          </a:p>
        </p:txBody>
      </p:sp>
      <p:sp>
        <p:nvSpPr>
          <p:cNvPr id="12" name="TextBox 12"/>
          <p:cNvSpPr txBox="1"/>
          <p:nvPr/>
        </p:nvSpPr>
        <p:spPr>
          <a:xfrm>
            <a:off x="8923392" y="3048508"/>
            <a:ext cx="6622435" cy="4864573"/>
          </a:xfrm>
          <a:prstGeom prst="rect">
            <a:avLst/>
          </a:prstGeom>
        </p:spPr>
        <p:txBody>
          <a:bodyPr lIns="0" tIns="0" rIns="0" bIns="0" rtlCol="0" anchor="t">
            <a:spAutoFit/>
          </a:bodyPr>
          <a:lstStyle/>
          <a:p>
            <a:pPr>
              <a:lnSpc>
                <a:spcPts val="4348"/>
              </a:lnSpc>
              <a:spcBef>
                <a:spcPct val="0"/>
              </a:spcBef>
            </a:pPr>
            <a:r>
              <a:rPr lang="en-US" sz="3106">
                <a:solidFill>
                  <a:srgbClr val="000000"/>
                </a:solidFill>
                <a:latin typeface="Satisfy"/>
              </a:rPr>
              <a:t>     ในการทำงานเกี่ยวกับฐานข้อมูลไม่ว่าที่ใดก็ตามย่อมต้องการความรวดเร็วในการตอบสนองมากที่สุด ยิ่งฐานข้อมูลมีจำนวนข้อมูลมาก การที่จะทำงานกับข้อมูลนั้นก็จะใช้เวลานานมากขึ้นทั้งในเรื่องการดึงและการจัดการข้อมูล จึงเป็นสาเหตุหลักที่ทำให้มีวิธีการปรับแต่งฐานข้อมูลเพื่อที่จะแก้ไขปัญหาเหล่านี้ โดยใช้ต้นทุนน้อยที่สุดแต่ะเกิดผลลัพธ์มากที่สุด</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24624" b="60971"/>
          <a:stretch>
            <a:fillRect/>
          </a:stretch>
        </p:blipFill>
        <p:spPr>
          <a:xfrm>
            <a:off x="2064935" y="1323600"/>
            <a:ext cx="14158131" cy="1557579"/>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699596">
            <a:off x="2714139" y="917241"/>
            <a:ext cx="862925" cy="812718"/>
          </a:xfrm>
          <a:prstGeom prst="rect">
            <a:avLst/>
          </a:prstGeom>
        </p:spPr>
      </p:pic>
      <p:pic>
        <p:nvPicPr>
          <p:cNvPr id="5" name="Picture 5"/>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2962300">
            <a:off x="-662544" y="-398389"/>
            <a:ext cx="2786716" cy="2854178"/>
          </a:xfrm>
          <a:prstGeom prst="rect">
            <a:avLst/>
          </a:prstGeom>
        </p:spPr>
      </p:pic>
      <p:pic>
        <p:nvPicPr>
          <p:cNvPr id="6" name="Picture 6"/>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8100000">
            <a:off x="16114224" y="900445"/>
            <a:ext cx="2290151" cy="1798810"/>
          </a:xfrm>
          <a:prstGeom prst="rect">
            <a:avLst/>
          </a:prstGeom>
        </p:spPr>
      </p:pic>
      <p:grpSp>
        <p:nvGrpSpPr>
          <p:cNvPr id="7" name="Group 7"/>
          <p:cNvGrpSpPr/>
          <p:nvPr/>
        </p:nvGrpSpPr>
        <p:grpSpPr>
          <a:xfrm>
            <a:off x="1028700" y="5697267"/>
            <a:ext cx="13949706" cy="300201"/>
            <a:chOff x="0" y="0"/>
            <a:chExt cx="18599608" cy="400267"/>
          </a:xfrm>
        </p:grpSpPr>
        <p:sp>
          <p:nvSpPr>
            <p:cNvPr id="8" name="AutoShape 8"/>
            <p:cNvSpPr/>
            <p:nvPr/>
          </p:nvSpPr>
          <p:spPr>
            <a:xfrm>
              <a:off x="179136" y="179136"/>
              <a:ext cx="18241336" cy="0"/>
            </a:xfrm>
            <a:prstGeom prst="line">
              <a:avLst/>
            </a:prstGeom>
            <a:ln w="78208" cap="rnd">
              <a:solidFill>
                <a:srgbClr val="000000"/>
              </a:solidFill>
              <a:prstDash val="solid"/>
              <a:headEnd type="none" w="sm" len="sm"/>
              <a:tailEnd type="none" w="sm" len="sm"/>
            </a:ln>
          </p:spPr>
        </p:sp>
        <p:grpSp>
          <p:nvGrpSpPr>
            <p:cNvPr id="9" name="Group 9"/>
            <p:cNvGrpSpPr/>
            <p:nvPr/>
          </p:nvGrpSpPr>
          <p:grpSpPr>
            <a:xfrm>
              <a:off x="0" y="41996"/>
              <a:ext cx="358271" cy="358271"/>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1" name="Group 11"/>
            <p:cNvGrpSpPr/>
            <p:nvPr/>
          </p:nvGrpSpPr>
          <p:grpSpPr>
            <a:xfrm>
              <a:off x="4744377" y="31459"/>
              <a:ext cx="358271" cy="358271"/>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3" name="Group 13"/>
            <p:cNvGrpSpPr/>
            <p:nvPr/>
          </p:nvGrpSpPr>
          <p:grpSpPr>
            <a:xfrm>
              <a:off x="9488754" y="31459"/>
              <a:ext cx="358271" cy="358271"/>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5" name="Group 15"/>
            <p:cNvGrpSpPr/>
            <p:nvPr/>
          </p:nvGrpSpPr>
          <p:grpSpPr>
            <a:xfrm>
              <a:off x="14233131" y="31459"/>
              <a:ext cx="358271" cy="358271"/>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7" name="Group 17"/>
            <p:cNvGrpSpPr/>
            <p:nvPr/>
          </p:nvGrpSpPr>
          <p:grpSpPr>
            <a:xfrm>
              <a:off x="18241336" y="0"/>
              <a:ext cx="358271" cy="358271"/>
              <a:chOff x="0" y="0"/>
              <a:chExt cx="6350000" cy="6350000"/>
            </a:xfrm>
          </p:grpSpPr>
          <p:sp>
            <p:nvSpPr>
              <p:cNvPr id="18" name="Freeform 1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sp>
        <p:nvSpPr>
          <p:cNvPr id="19" name="TextBox 19"/>
          <p:cNvSpPr txBox="1"/>
          <p:nvPr/>
        </p:nvSpPr>
        <p:spPr>
          <a:xfrm>
            <a:off x="1028700" y="6207018"/>
            <a:ext cx="9974165" cy="1828561"/>
          </a:xfrm>
          <a:prstGeom prst="rect">
            <a:avLst/>
          </a:prstGeom>
        </p:spPr>
        <p:txBody>
          <a:bodyPr lIns="0" tIns="0" rIns="0" bIns="0" rtlCol="0" anchor="t">
            <a:spAutoFit/>
          </a:bodyPr>
          <a:lstStyle/>
          <a:p>
            <a:pPr marL="0" lvl="0" indent="0" algn="l">
              <a:lnSpc>
                <a:spcPts val="4803"/>
              </a:lnSpc>
              <a:spcBef>
                <a:spcPct val="0"/>
              </a:spcBef>
            </a:pPr>
            <a:r>
              <a:rPr lang="en-US" sz="3694">
                <a:solidFill>
                  <a:srgbClr val="000000"/>
                </a:solidFill>
                <a:latin typeface="Marykate"/>
              </a:rPr>
              <a:t>    9. ใช้ Disk RAID เพื่อเพิ่ม Performance ถ้ามีงบประมาณมากหน่อย ก็อาจจะนึกถึงการซื้อ Hardware RAID Disk ซึ่งจะได้ performance ที่ดีแน่นอน</a:t>
            </a:r>
          </a:p>
        </p:txBody>
      </p:sp>
      <p:pic>
        <p:nvPicPr>
          <p:cNvPr id="20" name="Picture 20"/>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rot="1990250">
            <a:off x="8473292" y="8149982"/>
            <a:ext cx="2366203" cy="955086"/>
          </a:xfrm>
          <a:prstGeom prst="rect">
            <a:avLst/>
          </a:prstGeom>
        </p:spPr>
      </p:pic>
      <p:pic>
        <p:nvPicPr>
          <p:cNvPr id="21" name="Picture 21"/>
          <p:cNvPicPr>
            <a:picLocks noChangeAspect="1"/>
          </p:cNvPicPr>
          <p:nvPr/>
        </p:nvPicPr>
        <p:blipFill>
          <a:blip r:embed="rId12"/>
          <a:srcRect/>
          <a:stretch>
            <a:fillRect/>
          </a:stretch>
        </p:blipFill>
        <p:spPr>
          <a:xfrm>
            <a:off x="11425944" y="7121418"/>
            <a:ext cx="6330790" cy="2880509"/>
          </a:xfrm>
          <a:prstGeom prst="rect">
            <a:avLst/>
          </a:prstGeom>
        </p:spPr>
      </p:pic>
      <p:sp>
        <p:nvSpPr>
          <p:cNvPr id="22" name="TextBox 22"/>
          <p:cNvSpPr txBox="1"/>
          <p:nvPr/>
        </p:nvSpPr>
        <p:spPr>
          <a:xfrm>
            <a:off x="3718215" y="3602006"/>
            <a:ext cx="11585784" cy="1828561"/>
          </a:xfrm>
          <a:prstGeom prst="rect">
            <a:avLst/>
          </a:prstGeom>
        </p:spPr>
        <p:txBody>
          <a:bodyPr lIns="0" tIns="0" rIns="0" bIns="0" rtlCol="0" anchor="t">
            <a:spAutoFit/>
          </a:bodyPr>
          <a:lstStyle/>
          <a:p>
            <a:pPr marL="0" lvl="0" indent="0" algn="l">
              <a:lnSpc>
                <a:spcPts val="4803"/>
              </a:lnSpc>
              <a:spcBef>
                <a:spcPct val="0"/>
              </a:spcBef>
            </a:pPr>
            <a:r>
              <a:rPr lang="en-US" sz="3694">
                <a:solidFill>
                  <a:srgbClr val="000000"/>
                </a:solidFill>
                <a:latin typeface="Marykate"/>
              </a:rPr>
              <a:t>    8. แยก Index ไว้คนละ Physical Disk โดยใช้ File Group การสร้าง index จะทำให้การ access data ทำได้เร็ว แต่ก็ควรที่จะแยก index ไว้คนละ physical disk โดยใช้ file group ได้เหมือนกัน</a:t>
            </a:r>
          </a:p>
        </p:txBody>
      </p:sp>
      <p:sp>
        <p:nvSpPr>
          <p:cNvPr id="23" name="TextBox 23"/>
          <p:cNvSpPr txBox="1"/>
          <p:nvPr/>
        </p:nvSpPr>
        <p:spPr>
          <a:xfrm>
            <a:off x="2318902" y="1434922"/>
            <a:ext cx="13318671" cy="1104265"/>
          </a:xfrm>
          <a:prstGeom prst="rect">
            <a:avLst/>
          </a:prstGeom>
        </p:spPr>
        <p:txBody>
          <a:bodyPr lIns="0" tIns="0" rIns="0" bIns="0" rtlCol="0" anchor="t">
            <a:spAutoFit/>
          </a:bodyPr>
          <a:lstStyle/>
          <a:p>
            <a:pPr marL="0" lvl="0" indent="0" algn="ctr">
              <a:lnSpc>
                <a:spcPts val="8959"/>
              </a:lnSpc>
              <a:spcBef>
                <a:spcPct val="0"/>
              </a:spcBef>
            </a:pPr>
            <a:r>
              <a:rPr lang="en-US" sz="6399">
                <a:solidFill>
                  <a:srgbClr val="000000"/>
                </a:solidFill>
                <a:cs typeface="Marykate"/>
              </a:rPr>
              <a:t>เทคนิคอื่นๆในการทำ PERFORMANCE TUNING</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grpSp>
        <p:nvGrpSpPr>
          <p:cNvPr id="3" name="Group 3"/>
          <p:cNvGrpSpPr/>
          <p:nvPr/>
        </p:nvGrpSpPr>
        <p:grpSpPr>
          <a:xfrm>
            <a:off x="2112963" y="1887925"/>
            <a:ext cx="14062075" cy="6887298"/>
            <a:chOff x="0" y="0"/>
            <a:chExt cx="18749433" cy="9183064"/>
          </a:xfrm>
        </p:grpSpPr>
        <p:pic>
          <p:nvPicPr>
            <p:cNvPr id="4" name="Picture 4"/>
            <p:cNvPicPr>
              <a:picLocks noChangeAspect="1"/>
            </p:cNvPicPr>
            <p:nvPr/>
          </p:nvPicPr>
          <p:blipFill>
            <a:blip r:embed="rId3"/>
            <a:srcRect t="14673" r="7950" b="32971"/>
            <a:stretch>
              <a:fillRect/>
            </a:stretch>
          </p:blipFill>
          <p:spPr>
            <a:xfrm rot="-78066">
              <a:off x="968257" y="961703"/>
              <a:ext cx="16705887" cy="7257036"/>
            </a:xfrm>
            <a:prstGeom prst="rect">
              <a:avLst/>
            </a:prstGeom>
          </p:spPr>
        </p:pic>
        <p:pic>
          <p:nvPicPr>
            <p:cNvPr id="5" name="Picture 5"/>
            <p:cNvPicPr>
              <a:picLocks noChangeAspect="1"/>
            </p:cNvPicPr>
            <p:nvPr/>
          </p:nvPicPr>
          <p:blipFill>
            <a:blip r:embed="rId4">
              <a:alphaModFix amt="57000"/>
            </a:blip>
            <a:srcRect t="6115" r="3279"/>
            <a:stretch>
              <a:fillRect/>
            </a:stretch>
          </p:blipFill>
          <p:spPr>
            <a:xfrm rot="-2572215">
              <a:off x="-115252" y="1208538"/>
              <a:ext cx="4042889" cy="1248445"/>
            </a:xfrm>
            <a:prstGeom prst="rect">
              <a:avLst/>
            </a:prstGeom>
          </p:spPr>
        </p:pic>
        <p:pic>
          <p:nvPicPr>
            <p:cNvPr id="6" name="Picture 6"/>
            <p:cNvPicPr>
              <a:picLocks noChangeAspect="1"/>
            </p:cNvPicPr>
            <p:nvPr/>
          </p:nvPicPr>
          <p:blipFill>
            <a:blip r:embed="rId4">
              <a:alphaModFix amt="57000"/>
            </a:blip>
            <a:srcRect t="6115" r="3279"/>
            <a:stretch>
              <a:fillRect/>
            </a:stretch>
          </p:blipFill>
          <p:spPr>
            <a:xfrm rot="-2572215">
              <a:off x="14821796" y="6726082"/>
              <a:ext cx="4042889" cy="1248445"/>
            </a:xfrm>
            <a:prstGeom prst="rect">
              <a:avLst/>
            </a:prstGeom>
          </p:spPr>
        </p:pic>
      </p:grpSp>
      <p:pic>
        <p:nvPicPr>
          <p:cNvPr id="7" name="Picture 7"/>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951973">
            <a:off x="-1335923" y="-256851"/>
            <a:ext cx="3799654" cy="2051813"/>
          </a:xfrm>
          <a:prstGeom prst="rect">
            <a:avLst/>
          </a:prstGeom>
        </p:spPr>
      </p:pic>
      <p:pic>
        <p:nvPicPr>
          <p:cNvPr id="8" name="Picture 8"/>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5477715" y="7601692"/>
            <a:ext cx="2277206" cy="2020503"/>
          </a:xfrm>
          <a:prstGeom prst="rect">
            <a:avLst/>
          </a:prstGeom>
        </p:spPr>
      </p:pic>
      <p:sp>
        <p:nvSpPr>
          <p:cNvPr id="9" name="TextBox 9"/>
          <p:cNvSpPr txBox="1"/>
          <p:nvPr/>
        </p:nvSpPr>
        <p:spPr>
          <a:xfrm>
            <a:off x="1895267" y="4112375"/>
            <a:ext cx="14497466" cy="2463165"/>
          </a:xfrm>
          <a:prstGeom prst="rect">
            <a:avLst/>
          </a:prstGeom>
        </p:spPr>
        <p:txBody>
          <a:bodyPr lIns="0" tIns="0" rIns="0" bIns="0" rtlCol="0" anchor="t">
            <a:spAutoFit/>
          </a:bodyPr>
          <a:lstStyle/>
          <a:p>
            <a:pPr marL="0" lvl="0" indent="0" algn="ctr">
              <a:lnSpc>
                <a:spcPts val="20160"/>
              </a:lnSpc>
              <a:spcBef>
                <a:spcPct val="0"/>
              </a:spcBef>
            </a:pPr>
            <a:r>
              <a:rPr lang="en-US" sz="14400">
                <a:solidFill>
                  <a:srgbClr val="000000"/>
                </a:solidFill>
                <a:latin typeface="Marykate"/>
              </a:rPr>
              <a:t>END</a:t>
            </a:r>
          </a:p>
        </p:txBody>
      </p:sp>
      <p:pic>
        <p:nvPicPr>
          <p:cNvPr id="10" name="Picture 10"/>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6707512" y="3484408"/>
            <a:ext cx="1572705" cy="1997662"/>
          </a:xfrm>
          <a:prstGeom prst="rect">
            <a:avLst/>
          </a:prstGeom>
        </p:spPr>
      </p:pic>
      <p:pic>
        <p:nvPicPr>
          <p:cNvPr id="11" name="Picture 11"/>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a:xfrm rot="2962300">
            <a:off x="15222961" y="70582"/>
            <a:ext cx="2786716" cy="285417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grpSp>
        <p:nvGrpSpPr>
          <p:cNvPr id="3" name="Group 3"/>
          <p:cNvGrpSpPr/>
          <p:nvPr/>
        </p:nvGrpSpPr>
        <p:grpSpPr>
          <a:xfrm>
            <a:off x="11398976" y="2981573"/>
            <a:ext cx="5671195" cy="6703233"/>
            <a:chOff x="0" y="0"/>
            <a:chExt cx="7561594" cy="8937643"/>
          </a:xfrm>
        </p:grpSpPr>
        <p:pic>
          <p:nvPicPr>
            <p:cNvPr id="4" name="Picture 4"/>
            <p:cNvPicPr>
              <a:picLocks noChangeAspect="1"/>
            </p:cNvPicPr>
            <p:nvPr/>
          </p:nvPicPr>
          <p:blipFill>
            <a:blip r:embed="rId3"/>
            <a:srcRect t="27671" r="42600" b="11644"/>
            <a:stretch>
              <a:fillRect/>
            </a:stretch>
          </p:blipFill>
          <p:spPr>
            <a:xfrm rot="-5400000">
              <a:off x="-103297" y="1484387"/>
              <a:ext cx="7743821" cy="6252723"/>
            </a:xfrm>
            <a:prstGeom prst="rect">
              <a:avLst/>
            </a:prstGeom>
          </p:spPr>
        </p:pic>
        <p:pic>
          <p:nvPicPr>
            <p:cNvPr id="5" name="Picture 5"/>
            <p:cNvPicPr>
              <a:picLocks noChangeAspect="1"/>
            </p:cNvPicPr>
            <p:nvPr/>
          </p:nvPicPr>
          <p:blipFill>
            <a:blip r:embed="rId4">
              <a:alphaModFix amt="57000"/>
            </a:blip>
            <a:srcRect t="6115" r="27885" b="24686"/>
            <a:stretch>
              <a:fillRect/>
            </a:stretch>
          </p:blipFill>
          <p:spPr>
            <a:xfrm rot="-2458770">
              <a:off x="-55433" y="717760"/>
              <a:ext cx="2470844" cy="754250"/>
            </a:xfrm>
            <a:prstGeom prst="rect">
              <a:avLst/>
            </a:prstGeom>
          </p:spPr>
        </p:pic>
        <p:pic>
          <p:nvPicPr>
            <p:cNvPr id="6" name="Picture 6"/>
            <p:cNvPicPr>
              <a:picLocks noChangeAspect="1"/>
            </p:cNvPicPr>
            <p:nvPr/>
          </p:nvPicPr>
          <p:blipFill>
            <a:blip r:embed="rId4">
              <a:alphaModFix amt="57000"/>
            </a:blip>
            <a:srcRect l="37620" t="29580" r="15003"/>
            <a:stretch>
              <a:fillRect/>
            </a:stretch>
          </p:blipFill>
          <p:spPr>
            <a:xfrm rot="-2458770">
              <a:off x="6269066" y="8007772"/>
              <a:ext cx="1251818" cy="591935"/>
            </a:xfrm>
            <a:prstGeom prst="rect">
              <a:avLst/>
            </a:prstGeom>
          </p:spPr>
        </p:pic>
      </p:grpSp>
      <p:pic>
        <p:nvPicPr>
          <p:cNvPr id="7" name="Picture 7"/>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5692368" y="1844716"/>
            <a:ext cx="918025" cy="2576913"/>
          </a:xfrm>
          <a:prstGeom prst="rect">
            <a:avLst/>
          </a:prstGeom>
        </p:spPr>
      </p:pic>
      <p:grpSp>
        <p:nvGrpSpPr>
          <p:cNvPr id="8" name="Group 8"/>
          <p:cNvGrpSpPr/>
          <p:nvPr/>
        </p:nvGrpSpPr>
        <p:grpSpPr>
          <a:xfrm>
            <a:off x="6309027" y="2981573"/>
            <a:ext cx="5671195" cy="6703233"/>
            <a:chOff x="0" y="0"/>
            <a:chExt cx="7561594" cy="8937643"/>
          </a:xfrm>
        </p:grpSpPr>
        <p:pic>
          <p:nvPicPr>
            <p:cNvPr id="9" name="Picture 9"/>
            <p:cNvPicPr>
              <a:picLocks noChangeAspect="1"/>
            </p:cNvPicPr>
            <p:nvPr/>
          </p:nvPicPr>
          <p:blipFill>
            <a:blip r:embed="rId3"/>
            <a:srcRect t="27671" r="42600" b="11644"/>
            <a:stretch>
              <a:fillRect/>
            </a:stretch>
          </p:blipFill>
          <p:spPr>
            <a:xfrm rot="-5400000">
              <a:off x="-103297" y="1484387"/>
              <a:ext cx="7743821" cy="6252723"/>
            </a:xfrm>
            <a:prstGeom prst="rect">
              <a:avLst/>
            </a:prstGeom>
          </p:spPr>
        </p:pic>
        <p:pic>
          <p:nvPicPr>
            <p:cNvPr id="10" name="Picture 10"/>
            <p:cNvPicPr>
              <a:picLocks noChangeAspect="1"/>
            </p:cNvPicPr>
            <p:nvPr/>
          </p:nvPicPr>
          <p:blipFill>
            <a:blip r:embed="rId4">
              <a:alphaModFix amt="57000"/>
            </a:blip>
            <a:srcRect t="6115" r="27885" b="24686"/>
            <a:stretch>
              <a:fillRect/>
            </a:stretch>
          </p:blipFill>
          <p:spPr>
            <a:xfrm rot="-2458770">
              <a:off x="-55433" y="717760"/>
              <a:ext cx="2470844" cy="754250"/>
            </a:xfrm>
            <a:prstGeom prst="rect">
              <a:avLst/>
            </a:prstGeom>
          </p:spPr>
        </p:pic>
        <p:pic>
          <p:nvPicPr>
            <p:cNvPr id="11" name="Picture 11"/>
            <p:cNvPicPr>
              <a:picLocks noChangeAspect="1"/>
            </p:cNvPicPr>
            <p:nvPr/>
          </p:nvPicPr>
          <p:blipFill>
            <a:blip r:embed="rId4">
              <a:alphaModFix amt="57000"/>
            </a:blip>
            <a:srcRect l="37620" t="29580" r="15003"/>
            <a:stretch>
              <a:fillRect/>
            </a:stretch>
          </p:blipFill>
          <p:spPr>
            <a:xfrm rot="-2458770">
              <a:off x="6269066" y="8007772"/>
              <a:ext cx="1251818" cy="591935"/>
            </a:xfrm>
            <a:prstGeom prst="rect">
              <a:avLst/>
            </a:prstGeom>
          </p:spPr>
        </p:pic>
      </p:grpSp>
      <p:grpSp>
        <p:nvGrpSpPr>
          <p:cNvPr id="12" name="Group 12"/>
          <p:cNvGrpSpPr/>
          <p:nvPr/>
        </p:nvGrpSpPr>
        <p:grpSpPr>
          <a:xfrm>
            <a:off x="1217828" y="2981573"/>
            <a:ext cx="5671195" cy="6703233"/>
            <a:chOff x="0" y="0"/>
            <a:chExt cx="7561594" cy="8937643"/>
          </a:xfrm>
        </p:grpSpPr>
        <p:pic>
          <p:nvPicPr>
            <p:cNvPr id="13" name="Picture 13"/>
            <p:cNvPicPr>
              <a:picLocks noChangeAspect="1"/>
            </p:cNvPicPr>
            <p:nvPr/>
          </p:nvPicPr>
          <p:blipFill>
            <a:blip r:embed="rId3"/>
            <a:srcRect t="27671" r="42600" b="11644"/>
            <a:stretch>
              <a:fillRect/>
            </a:stretch>
          </p:blipFill>
          <p:spPr>
            <a:xfrm rot="-5400000">
              <a:off x="-103297" y="1484387"/>
              <a:ext cx="7743821" cy="6252723"/>
            </a:xfrm>
            <a:prstGeom prst="rect">
              <a:avLst/>
            </a:prstGeom>
          </p:spPr>
        </p:pic>
        <p:pic>
          <p:nvPicPr>
            <p:cNvPr id="14" name="Picture 14"/>
            <p:cNvPicPr>
              <a:picLocks noChangeAspect="1"/>
            </p:cNvPicPr>
            <p:nvPr/>
          </p:nvPicPr>
          <p:blipFill>
            <a:blip r:embed="rId4">
              <a:alphaModFix amt="57000"/>
            </a:blip>
            <a:srcRect t="6115" r="27885" b="24686"/>
            <a:stretch>
              <a:fillRect/>
            </a:stretch>
          </p:blipFill>
          <p:spPr>
            <a:xfrm rot="-2458770">
              <a:off x="-55433" y="717760"/>
              <a:ext cx="2470844" cy="754250"/>
            </a:xfrm>
            <a:prstGeom prst="rect">
              <a:avLst/>
            </a:prstGeom>
          </p:spPr>
        </p:pic>
        <p:pic>
          <p:nvPicPr>
            <p:cNvPr id="15" name="Picture 15"/>
            <p:cNvPicPr>
              <a:picLocks noChangeAspect="1"/>
            </p:cNvPicPr>
            <p:nvPr/>
          </p:nvPicPr>
          <p:blipFill>
            <a:blip r:embed="rId4">
              <a:alphaModFix amt="57000"/>
            </a:blip>
            <a:srcRect l="37620" t="29580" r="15003"/>
            <a:stretch>
              <a:fillRect/>
            </a:stretch>
          </p:blipFill>
          <p:spPr>
            <a:xfrm rot="-2458770">
              <a:off x="6269066" y="8007772"/>
              <a:ext cx="1251818" cy="591935"/>
            </a:xfrm>
            <a:prstGeom prst="rect">
              <a:avLst/>
            </a:prstGeom>
          </p:spPr>
        </p:pic>
      </p:grpSp>
      <p:pic>
        <p:nvPicPr>
          <p:cNvPr id="16" name="Picture 16"/>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4658254" y="9161738"/>
            <a:ext cx="3904279" cy="2250523"/>
          </a:xfrm>
          <a:prstGeom prst="rect">
            <a:avLst/>
          </a:prstGeom>
        </p:spPr>
      </p:pic>
      <p:sp>
        <p:nvSpPr>
          <p:cNvPr id="17" name="TextBox 17"/>
          <p:cNvSpPr txBox="1"/>
          <p:nvPr/>
        </p:nvSpPr>
        <p:spPr>
          <a:xfrm>
            <a:off x="3397818" y="1120546"/>
            <a:ext cx="11556128" cy="1387474"/>
          </a:xfrm>
          <a:prstGeom prst="rect">
            <a:avLst/>
          </a:prstGeom>
        </p:spPr>
        <p:txBody>
          <a:bodyPr lIns="0" tIns="0" rIns="0" bIns="0" rtlCol="0" anchor="t">
            <a:spAutoFit/>
          </a:bodyPr>
          <a:lstStyle/>
          <a:p>
            <a:pPr marL="0" lvl="0" indent="0" algn="ctr">
              <a:lnSpc>
                <a:spcPts val="11200"/>
              </a:lnSpc>
              <a:spcBef>
                <a:spcPct val="0"/>
              </a:spcBef>
            </a:pPr>
            <a:r>
              <a:rPr lang="en-US" sz="8000">
                <a:solidFill>
                  <a:srgbClr val="000000"/>
                </a:solidFill>
                <a:cs typeface="Marykate"/>
              </a:rPr>
              <a:t>การทำ PERFORMANCE TUNING</a:t>
            </a:r>
          </a:p>
        </p:txBody>
      </p:sp>
      <p:sp>
        <p:nvSpPr>
          <p:cNvPr id="18" name="TextBox 18"/>
          <p:cNvSpPr txBox="1"/>
          <p:nvPr/>
        </p:nvSpPr>
        <p:spPr>
          <a:xfrm>
            <a:off x="7236865" y="5396057"/>
            <a:ext cx="3876940" cy="1903168"/>
          </a:xfrm>
          <a:prstGeom prst="rect">
            <a:avLst/>
          </a:prstGeom>
        </p:spPr>
        <p:txBody>
          <a:bodyPr lIns="0" tIns="0" rIns="0" bIns="0" rtlCol="0" anchor="t">
            <a:spAutoFit/>
          </a:bodyPr>
          <a:lstStyle/>
          <a:p>
            <a:pPr>
              <a:lnSpc>
                <a:spcPts val="3775"/>
              </a:lnSpc>
              <a:spcBef>
                <a:spcPct val="0"/>
              </a:spcBef>
            </a:pPr>
            <a:r>
              <a:rPr lang="en-US" sz="2697">
                <a:solidFill>
                  <a:srgbClr val="000000"/>
                </a:solidFill>
                <a:cs typeface="Marykate"/>
              </a:rPr>
              <a:t>เมื่อต้องการให้ระบบสามารถรับ Load ของ Request ที่เข้ามาได้มากขึ้น ตลอดจนถึง Connection ด้วย</a:t>
            </a:r>
          </a:p>
        </p:txBody>
      </p:sp>
      <p:sp>
        <p:nvSpPr>
          <p:cNvPr id="19" name="TextBox 19"/>
          <p:cNvSpPr txBox="1"/>
          <p:nvPr/>
        </p:nvSpPr>
        <p:spPr>
          <a:xfrm>
            <a:off x="2189162" y="5396057"/>
            <a:ext cx="3882927" cy="1426918"/>
          </a:xfrm>
          <a:prstGeom prst="rect">
            <a:avLst/>
          </a:prstGeom>
        </p:spPr>
        <p:txBody>
          <a:bodyPr lIns="0" tIns="0" rIns="0" bIns="0" rtlCol="0" anchor="t">
            <a:spAutoFit/>
          </a:bodyPr>
          <a:lstStyle/>
          <a:p>
            <a:pPr>
              <a:lnSpc>
                <a:spcPts val="3775"/>
              </a:lnSpc>
              <a:spcBef>
                <a:spcPct val="0"/>
              </a:spcBef>
            </a:pPr>
            <a:r>
              <a:rPr lang="en-US" sz="2697">
                <a:solidFill>
                  <a:srgbClr val="000000"/>
                </a:solidFill>
                <a:cs typeface="Marykate"/>
              </a:rPr>
              <a:t>เมื่อต้องการให้ระบบมีความเร็วในการ Access ข้อมูลภายใน Database เพิ่มขึ้น</a:t>
            </a:r>
          </a:p>
        </p:txBody>
      </p:sp>
      <p:sp>
        <p:nvSpPr>
          <p:cNvPr id="20" name="TextBox 20"/>
          <p:cNvSpPr txBox="1"/>
          <p:nvPr/>
        </p:nvSpPr>
        <p:spPr>
          <a:xfrm>
            <a:off x="12284568" y="5396057"/>
            <a:ext cx="3901305" cy="1426918"/>
          </a:xfrm>
          <a:prstGeom prst="rect">
            <a:avLst/>
          </a:prstGeom>
        </p:spPr>
        <p:txBody>
          <a:bodyPr lIns="0" tIns="0" rIns="0" bIns="0" rtlCol="0" anchor="t">
            <a:spAutoFit/>
          </a:bodyPr>
          <a:lstStyle/>
          <a:p>
            <a:pPr>
              <a:lnSpc>
                <a:spcPts val="3775"/>
              </a:lnSpc>
              <a:spcBef>
                <a:spcPct val="0"/>
              </a:spcBef>
            </a:pPr>
            <a:r>
              <a:rPr lang="en-US" sz="2697">
                <a:solidFill>
                  <a:srgbClr val="000000"/>
                </a:solidFill>
                <a:cs typeface="Marykate"/>
              </a:rPr>
              <a:t>เมื่อต้องการให้ระบบมีความเสถียรภาพที่ดีขึ้น ไม่ Hang กรณีเจอ Peak load</a:t>
            </a:r>
          </a:p>
        </p:txBody>
      </p:sp>
      <p:grpSp>
        <p:nvGrpSpPr>
          <p:cNvPr id="21" name="Group 21"/>
          <p:cNvGrpSpPr/>
          <p:nvPr/>
        </p:nvGrpSpPr>
        <p:grpSpPr>
          <a:xfrm>
            <a:off x="914882" y="1028700"/>
            <a:ext cx="2100645" cy="2741802"/>
            <a:chOff x="0" y="0"/>
            <a:chExt cx="2800860" cy="3655736"/>
          </a:xfrm>
        </p:grpSpPr>
        <p:pic>
          <p:nvPicPr>
            <p:cNvPr id="22" name="Picture 22"/>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rot="-413333">
              <a:off x="1431094" y="1428644"/>
              <a:ext cx="1271359" cy="1717397"/>
            </a:xfrm>
            <a:prstGeom prst="rect">
              <a:avLst/>
            </a:prstGeom>
          </p:spPr>
        </p:pic>
        <p:pic>
          <p:nvPicPr>
            <p:cNvPr id="23" name="Picture 23"/>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rot="-413333">
              <a:off x="80055" y="56984"/>
              <a:ext cx="1034265" cy="1397121"/>
            </a:xfrm>
            <a:prstGeom prst="rect">
              <a:avLst/>
            </a:prstGeom>
          </p:spPr>
        </p:pic>
        <p:pic>
          <p:nvPicPr>
            <p:cNvPr id="24" name="Picture 24"/>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rot="295983">
              <a:off x="197097" y="2542420"/>
              <a:ext cx="800182" cy="1080914"/>
            </a:xfrm>
            <a:prstGeom prst="rect">
              <a:avLst/>
            </a:prstGeom>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grpSp>
        <p:nvGrpSpPr>
          <p:cNvPr id="3" name="Group 3"/>
          <p:cNvGrpSpPr/>
          <p:nvPr/>
        </p:nvGrpSpPr>
        <p:grpSpPr>
          <a:xfrm>
            <a:off x="288872" y="317960"/>
            <a:ext cx="17710256" cy="9473665"/>
            <a:chOff x="0" y="0"/>
            <a:chExt cx="23613675" cy="12631554"/>
          </a:xfrm>
        </p:grpSpPr>
        <p:pic>
          <p:nvPicPr>
            <p:cNvPr id="4" name="Picture 4"/>
            <p:cNvPicPr>
              <a:picLocks noChangeAspect="1"/>
            </p:cNvPicPr>
            <p:nvPr/>
          </p:nvPicPr>
          <p:blipFill>
            <a:blip r:embed="rId3"/>
            <a:srcRect t="3518" b="28697"/>
            <a:stretch>
              <a:fillRect/>
            </a:stretch>
          </p:blipFill>
          <p:spPr>
            <a:xfrm>
              <a:off x="0" y="406792"/>
              <a:ext cx="23613675" cy="12224761"/>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61161" y="0"/>
              <a:ext cx="968329" cy="1895306"/>
            </a:xfrm>
            <a:prstGeom prst="rect">
              <a:avLst/>
            </a:prstGeom>
          </p:spPr>
        </p:pic>
      </p:grpSp>
      <p:sp>
        <p:nvSpPr>
          <p:cNvPr id="6" name="TextBox 6"/>
          <p:cNvSpPr txBox="1"/>
          <p:nvPr/>
        </p:nvSpPr>
        <p:spPr>
          <a:xfrm>
            <a:off x="1028700" y="5413984"/>
            <a:ext cx="16230600" cy="2050415"/>
          </a:xfrm>
          <a:prstGeom prst="rect">
            <a:avLst/>
          </a:prstGeom>
        </p:spPr>
        <p:txBody>
          <a:bodyPr lIns="0" tIns="0" rIns="0" bIns="0" rtlCol="0" anchor="t">
            <a:spAutoFit/>
          </a:bodyPr>
          <a:lstStyle/>
          <a:p>
            <a:pPr algn="ctr">
              <a:lnSpc>
                <a:spcPts val="4059"/>
              </a:lnSpc>
              <a:spcBef>
                <a:spcPct val="0"/>
              </a:spcBef>
            </a:pPr>
            <a:r>
              <a:rPr lang="en-US" sz="2899">
                <a:solidFill>
                  <a:srgbClr val="000000"/>
                </a:solidFill>
                <a:cs typeface="Advent Pro Bold"/>
              </a:rPr>
              <a:t>ในการออกแบบฐานข้อมูล จะมีการ Normalize Table แตกตารางเป็นหลายตาราง ให้มีความซ้ำซ้อนน้อยที่สุด เพื่อให้สะดวกต่อการ Insert, Update, Delete แต่เมื่อเราต้องการดึงข้อมูล (Select) จากตารางต่าง ๆ ขึ้นมาใช้ ทำให้ต้อง Join, Subquery หรือแม้กระทั่ง Union จากหลายตารางมากเกินไป เพื่อให้ได้ผลลัพท์ที่ต้องการ ซึ่งทำให้ช้าเกินกว่าที่รับได้ ถ้าข้อมูลมีจำนวน Record มากขึ้นเกินระดับหนึ่ง</a:t>
            </a:r>
          </a:p>
        </p:txBody>
      </p:sp>
      <p:pic>
        <p:nvPicPr>
          <p:cNvPr id="7" name="Picture 7"/>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07019" y="7625956"/>
            <a:ext cx="1893009" cy="2407642"/>
          </a:xfrm>
          <a:prstGeom prst="rect">
            <a:avLst/>
          </a:prstGeom>
        </p:spPr>
      </p:pic>
      <p:pic>
        <p:nvPicPr>
          <p:cNvPr id="8" name="Picture 8"/>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4581024" y="1458970"/>
            <a:ext cx="2242847" cy="1990017"/>
          </a:xfrm>
          <a:prstGeom prst="rect">
            <a:avLst/>
          </a:prstGeom>
        </p:spPr>
      </p:pic>
      <p:sp>
        <p:nvSpPr>
          <p:cNvPr id="9" name="TextBox 9"/>
          <p:cNvSpPr txBox="1"/>
          <p:nvPr/>
        </p:nvSpPr>
        <p:spPr>
          <a:xfrm>
            <a:off x="735697" y="1953184"/>
            <a:ext cx="13318671" cy="2318385"/>
          </a:xfrm>
          <a:prstGeom prst="rect">
            <a:avLst/>
          </a:prstGeom>
        </p:spPr>
        <p:txBody>
          <a:bodyPr lIns="0" tIns="0" rIns="0" bIns="0" rtlCol="0" anchor="t">
            <a:spAutoFit/>
          </a:bodyPr>
          <a:lstStyle/>
          <a:p>
            <a:pPr marL="0" lvl="0" indent="0" algn="ctr">
              <a:lnSpc>
                <a:spcPts val="9240"/>
              </a:lnSpc>
              <a:spcBef>
                <a:spcPct val="0"/>
              </a:spcBef>
            </a:pPr>
            <a:r>
              <a:rPr lang="en-US" sz="6600">
                <a:solidFill>
                  <a:srgbClr val="000000"/>
                </a:solidFill>
                <a:cs typeface="Marykate"/>
              </a:rPr>
              <a:t>สาเหตุที่เกิดปัญหา DESIGN DATABASE ไม่ดี หรือดีเกินไป</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1868898" y="1104900"/>
            <a:ext cx="14009064" cy="8915400"/>
          </a:xfrm>
          <a:prstGeom prst="rect">
            <a:avLst/>
          </a:prstGeom>
        </p:spPr>
      </p:pic>
      <p:sp>
        <p:nvSpPr>
          <p:cNvPr id="6" name="TextBox 6"/>
          <p:cNvSpPr txBox="1"/>
          <p:nvPr/>
        </p:nvSpPr>
        <p:spPr>
          <a:xfrm>
            <a:off x="1644710" y="352445"/>
            <a:ext cx="14457440" cy="1785104"/>
          </a:xfrm>
          <a:prstGeom prst="rect">
            <a:avLst/>
          </a:prstGeom>
        </p:spPr>
        <p:txBody>
          <a:bodyPr wrap="square" lIns="0" tIns="0" rIns="0" bIns="0" rtlCol="0" anchor="t">
            <a:spAutoFit/>
          </a:bodyPr>
          <a:lstStyle/>
          <a:p>
            <a:pPr marL="0" lvl="0" indent="0" algn="ctr">
              <a:spcBef>
                <a:spcPct val="0"/>
              </a:spcBef>
            </a:pPr>
            <a:r>
              <a:rPr lang="en-US" sz="7200" dirty="0">
                <a:solidFill>
                  <a:srgbClr val="000000"/>
                </a:solidFill>
                <a:latin typeface="Marykate"/>
              </a:rPr>
              <a:t>Balance the Four Main Hardware Resources</a:t>
            </a:r>
            <a:endParaRPr lang="th-TH" sz="7200" dirty="0">
              <a:solidFill>
                <a:srgbClr val="000000"/>
              </a:solidFill>
              <a:latin typeface="Marykate"/>
            </a:endParaRPr>
          </a:p>
          <a:p>
            <a:pPr marL="0" lvl="0" indent="0" algn="ctr">
              <a:spcBef>
                <a:spcPct val="0"/>
              </a:spcBef>
            </a:pPr>
            <a:r>
              <a:rPr lang="en-US" sz="4400" dirty="0">
                <a:solidFill>
                  <a:srgbClr val="000000"/>
                </a:solidFill>
                <a:latin typeface="Marykate"/>
              </a:rPr>
              <a:t>( </a:t>
            </a:r>
            <a:r>
              <a:rPr lang="th-TH" sz="4400" dirty="0">
                <a:solidFill>
                  <a:srgbClr val="000000"/>
                </a:solidFill>
                <a:latin typeface="Marykate"/>
              </a:rPr>
              <a:t>สร้างสมดุลระหว่างทรัพยากรฮาร์ดแวร์หลัก 4 ชนิด</a:t>
            </a:r>
            <a:r>
              <a:rPr lang="en-US" sz="4400" dirty="0">
                <a:solidFill>
                  <a:srgbClr val="000000"/>
                </a:solidFill>
                <a:latin typeface="Marykate"/>
              </a:rPr>
              <a:t> )</a:t>
            </a: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2625758" y="2611459"/>
            <a:ext cx="12495344" cy="6997878"/>
          </a:xfrm>
          <a:prstGeom prst="rect">
            <a:avLst/>
          </a:prstGeom>
        </p:spPr>
        <p:txBody>
          <a:bodyPr wrap="square" lIns="0" tIns="0" rIns="0" bIns="0" rtlCol="0" anchor="t">
            <a:spAutoFit/>
          </a:bodyPr>
          <a:lstStyle/>
          <a:p>
            <a:pPr>
              <a:spcBef>
                <a:spcPct val="0"/>
              </a:spcBef>
            </a:pPr>
            <a:r>
              <a:rPr lang="en-US" sz="3200" dirty="0">
                <a:solidFill>
                  <a:srgbClr val="000000"/>
                </a:solidFill>
                <a:latin typeface="Marykate"/>
              </a:rPr>
              <a:t>Storage</a:t>
            </a:r>
          </a:p>
          <a:p>
            <a:pPr>
              <a:spcBef>
                <a:spcPct val="0"/>
              </a:spcBef>
            </a:pPr>
            <a:r>
              <a:rPr lang="th-TH" sz="2697" dirty="0">
                <a:solidFill>
                  <a:srgbClr val="000000"/>
                </a:solidFill>
                <a:latin typeface="Marykate"/>
              </a:rPr>
              <a:t>เวลาที่ใช้ในการ อ่านข้อมูล ประมวลผลข้อมูล ถ้าใช้</a:t>
            </a:r>
            <a:r>
              <a:rPr lang="en-US" sz="2697" dirty="0">
                <a:solidFill>
                  <a:srgbClr val="000000"/>
                </a:solidFill>
                <a:latin typeface="Marykate"/>
              </a:rPr>
              <a:t> Hard disk drives (HDD)</a:t>
            </a:r>
            <a:r>
              <a:rPr lang="th-TH" sz="2697" dirty="0">
                <a:solidFill>
                  <a:srgbClr val="000000"/>
                </a:solidFill>
                <a:latin typeface="Marykate"/>
              </a:rPr>
              <a:t> ก็ควร เปลี่ยนไปใช้เป็น </a:t>
            </a:r>
            <a:r>
              <a:rPr lang="en-US" sz="2697" dirty="0">
                <a:solidFill>
                  <a:srgbClr val="000000"/>
                </a:solidFill>
                <a:latin typeface="Marykate"/>
              </a:rPr>
              <a:t>solid-state drives (SSD) </a:t>
            </a:r>
            <a:r>
              <a:rPr lang="th-TH" sz="2697" dirty="0">
                <a:solidFill>
                  <a:srgbClr val="000000"/>
                </a:solidFill>
                <a:latin typeface="Marykate"/>
              </a:rPr>
              <a:t>เพื่อเพิ่มประสิทธิภาพในการทำงานของข้อมูล</a:t>
            </a:r>
          </a:p>
          <a:p>
            <a:pPr>
              <a:spcBef>
                <a:spcPct val="0"/>
              </a:spcBef>
            </a:pPr>
            <a:endParaRPr lang="th-TH" sz="2697" dirty="0">
              <a:solidFill>
                <a:srgbClr val="000000"/>
              </a:solidFill>
              <a:latin typeface="Marykate"/>
            </a:endParaRPr>
          </a:p>
          <a:p>
            <a:pPr>
              <a:spcBef>
                <a:spcPct val="0"/>
              </a:spcBef>
            </a:pPr>
            <a:r>
              <a:rPr lang="en-US" sz="3200" dirty="0">
                <a:solidFill>
                  <a:srgbClr val="000000"/>
                </a:solidFill>
                <a:latin typeface="Marykate"/>
              </a:rPr>
              <a:t>Processor</a:t>
            </a:r>
            <a:endParaRPr lang="th-TH" sz="3200" dirty="0">
              <a:solidFill>
                <a:srgbClr val="000000"/>
              </a:solidFill>
              <a:latin typeface="Marykate"/>
            </a:endParaRPr>
          </a:p>
          <a:p>
            <a:pPr>
              <a:spcBef>
                <a:spcPct val="0"/>
              </a:spcBef>
            </a:pPr>
            <a:r>
              <a:rPr lang="th-TH" sz="2800" b="0" i="0" dirty="0">
                <a:solidFill>
                  <a:srgbClr val="404040"/>
                </a:solidFill>
                <a:effectLst/>
                <a:latin typeface="roboto" panose="02000000000000000000" pitchFamily="2" charset="0"/>
              </a:rPr>
              <a:t>หน่วยประมวลผล มักจะถือว่าเป็นการวัดว่าระบบของคุณ</a:t>
            </a:r>
            <a:r>
              <a:rPr lang="th-TH" sz="2800" dirty="0">
                <a:solidFill>
                  <a:srgbClr val="404040"/>
                </a:solidFill>
                <a:latin typeface="roboto" panose="02000000000000000000" pitchFamily="2" charset="0"/>
              </a:rPr>
              <a:t>ว่า</a:t>
            </a:r>
            <a:r>
              <a:rPr lang="th-TH" sz="2800" b="0" i="0" dirty="0">
                <a:solidFill>
                  <a:srgbClr val="404040"/>
                </a:solidFill>
                <a:effectLst/>
                <a:latin typeface="roboto" panose="02000000000000000000" pitchFamily="2" charset="0"/>
              </a:rPr>
              <a:t>เร็วแค่ไหน</a:t>
            </a:r>
            <a:endParaRPr lang="en-US" sz="2800" b="0" i="0" dirty="0">
              <a:solidFill>
                <a:srgbClr val="404040"/>
              </a:solidFill>
              <a:effectLst/>
              <a:latin typeface="roboto" panose="02000000000000000000" pitchFamily="2" charset="0"/>
            </a:endParaRPr>
          </a:p>
          <a:p>
            <a:pPr>
              <a:spcBef>
                <a:spcPct val="0"/>
              </a:spcBef>
            </a:pPr>
            <a:r>
              <a:rPr lang="th-TH" sz="2800" b="0" i="0" dirty="0">
                <a:solidFill>
                  <a:srgbClr val="404040"/>
                </a:solidFill>
                <a:effectLst/>
                <a:latin typeface="roboto" panose="02000000000000000000" pitchFamily="2" charset="0"/>
              </a:rPr>
              <a:t>มีราคาที่แพงในการอัพเกรด แต่ถ้า </a:t>
            </a:r>
            <a:r>
              <a:rPr lang="en-US" sz="2800" dirty="0">
                <a:solidFill>
                  <a:srgbClr val="404040"/>
                </a:solidFill>
                <a:latin typeface="roboto" panose="02000000000000000000" pitchFamily="2" charset="0"/>
              </a:rPr>
              <a:t>CPU</a:t>
            </a:r>
            <a:r>
              <a:rPr lang="en-US" sz="2800" b="0" i="0" dirty="0">
                <a:solidFill>
                  <a:srgbClr val="404040"/>
                </a:solidFill>
                <a:effectLst/>
                <a:latin typeface="roboto" panose="02000000000000000000" pitchFamily="2" charset="0"/>
              </a:rPr>
              <a:t> </a:t>
            </a:r>
            <a:r>
              <a:rPr lang="th-TH" sz="2800" b="0" i="0" dirty="0">
                <a:solidFill>
                  <a:srgbClr val="404040"/>
                </a:solidFill>
                <a:effectLst/>
                <a:latin typeface="roboto" panose="02000000000000000000" pitchFamily="2" charset="0"/>
              </a:rPr>
              <a:t>ของคุณมีการ คอขวด อาจจําเป็นต้องอัปเกรด</a:t>
            </a:r>
          </a:p>
          <a:p>
            <a:pPr>
              <a:spcBef>
                <a:spcPct val="0"/>
              </a:spcBef>
            </a:pPr>
            <a:endParaRPr lang="th-TH" sz="2800" dirty="0">
              <a:solidFill>
                <a:srgbClr val="404040"/>
              </a:solidFill>
              <a:latin typeface="roboto" panose="02000000000000000000" pitchFamily="2" charset="0"/>
            </a:endParaRPr>
          </a:p>
          <a:p>
            <a:pPr>
              <a:spcBef>
                <a:spcPct val="0"/>
              </a:spcBef>
            </a:pPr>
            <a:r>
              <a:rPr lang="en-US" sz="3200" dirty="0">
                <a:solidFill>
                  <a:srgbClr val="000000"/>
                </a:solidFill>
                <a:latin typeface="Marykate"/>
              </a:rPr>
              <a:t>Memory</a:t>
            </a:r>
          </a:p>
          <a:p>
            <a:pPr>
              <a:spcBef>
                <a:spcPct val="0"/>
              </a:spcBef>
            </a:pPr>
            <a:r>
              <a:rPr lang="th-TH" sz="2697" dirty="0">
                <a:solidFill>
                  <a:srgbClr val="000000"/>
                </a:solidFill>
                <a:latin typeface="Marykate"/>
              </a:rPr>
              <a:t>จำนวนของ </a:t>
            </a:r>
            <a:r>
              <a:rPr lang="en-US" sz="2697" dirty="0">
                <a:solidFill>
                  <a:srgbClr val="000000"/>
                </a:solidFill>
                <a:latin typeface="Marykate"/>
              </a:rPr>
              <a:t>Ram</a:t>
            </a:r>
            <a:r>
              <a:rPr lang="th-TH" sz="2697" dirty="0">
                <a:solidFill>
                  <a:srgbClr val="000000"/>
                </a:solidFill>
                <a:latin typeface="Marykate"/>
              </a:rPr>
              <a:t> ทั้งหมด ใน </a:t>
            </a:r>
            <a:r>
              <a:rPr lang="en-US" sz="2697" dirty="0">
                <a:solidFill>
                  <a:srgbClr val="000000"/>
                </a:solidFill>
                <a:latin typeface="Marykate"/>
              </a:rPr>
              <a:t>MySQL database </a:t>
            </a:r>
            <a:r>
              <a:rPr lang="th-TH" sz="2697" dirty="0">
                <a:solidFill>
                  <a:srgbClr val="000000"/>
                </a:solidFill>
                <a:latin typeface="Marykate"/>
              </a:rPr>
              <a:t>สามารถ ปรับ </a:t>
            </a:r>
            <a:r>
              <a:rPr lang="en-US" sz="2697" dirty="0">
                <a:solidFill>
                  <a:srgbClr val="000000"/>
                </a:solidFill>
                <a:latin typeface="Marykate"/>
              </a:rPr>
              <a:t>cache memory </a:t>
            </a:r>
            <a:r>
              <a:rPr lang="th-TH" sz="2697" dirty="0">
                <a:solidFill>
                  <a:srgbClr val="000000"/>
                </a:solidFill>
                <a:latin typeface="Marykate"/>
              </a:rPr>
              <a:t>หรือเพิ่ขนาดมหน่วยความจำได้ </a:t>
            </a:r>
            <a:br>
              <a:rPr lang="th-TH" sz="2697" dirty="0">
                <a:solidFill>
                  <a:srgbClr val="000000"/>
                </a:solidFill>
                <a:latin typeface="Marykate"/>
              </a:rPr>
            </a:br>
            <a:r>
              <a:rPr lang="th-TH" sz="2697" dirty="0">
                <a:solidFill>
                  <a:srgbClr val="000000"/>
                </a:solidFill>
                <a:latin typeface="Marykate"/>
              </a:rPr>
              <a:t>ถ้ามีหน่วยความจำไม่เพียงพอต่อการใช้งาน หากไม่ปรับให้เหมาะสมอาจจะเป็นการทำลายประสิทธิภาพแทนการปรับปรุง</a:t>
            </a:r>
          </a:p>
          <a:p>
            <a:pPr>
              <a:spcBef>
                <a:spcPct val="0"/>
              </a:spcBef>
            </a:pPr>
            <a:endParaRPr lang="th-TH" sz="2697" dirty="0">
              <a:solidFill>
                <a:srgbClr val="000000"/>
              </a:solidFill>
              <a:latin typeface="Marykate"/>
            </a:endParaRPr>
          </a:p>
          <a:p>
            <a:pPr>
              <a:spcBef>
                <a:spcPct val="0"/>
              </a:spcBef>
            </a:pPr>
            <a:r>
              <a:rPr lang="en-US" sz="3200" dirty="0">
                <a:solidFill>
                  <a:srgbClr val="000000"/>
                </a:solidFill>
                <a:latin typeface="Marykate"/>
              </a:rPr>
              <a:t>Network</a:t>
            </a:r>
          </a:p>
          <a:p>
            <a:pPr>
              <a:spcBef>
                <a:spcPct val="0"/>
              </a:spcBef>
            </a:pPr>
            <a:r>
              <a:rPr lang="th-TH" sz="2697" dirty="0">
                <a:solidFill>
                  <a:srgbClr val="000000"/>
                </a:solidFill>
                <a:latin typeface="Marykate"/>
              </a:rPr>
              <a:t>สิ่งสำคัญคือต้องตรวจสอบการรับส่งข้อมูลเครือข่ายเพื่อให้แน่ใจว่า เพียงพอที่จะจัดการโหลดข้อมูล</a:t>
            </a:r>
            <a:endParaRPr lang="en-US" sz="2697" dirty="0">
              <a:solidFill>
                <a:srgbClr val="000000"/>
              </a:solidFill>
              <a:latin typeface="Marykate"/>
            </a:endParaRPr>
          </a:p>
          <a:p>
            <a:pPr>
              <a:spcBef>
                <a:spcPct val="0"/>
              </a:spcBef>
            </a:pPr>
            <a:r>
              <a:rPr lang="th-TH" sz="2697" dirty="0">
                <a:solidFill>
                  <a:srgbClr val="000000"/>
                </a:solidFill>
                <a:latin typeface="Marykate"/>
              </a:rPr>
              <a:t>การ</a:t>
            </a:r>
            <a:r>
              <a:rPr lang="en-US" sz="2697" dirty="0">
                <a:solidFill>
                  <a:srgbClr val="000000"/>
                </a:solidFill>
                <a:latin typeface="Marykate"/>
              </a:rPr>
              <a:t> Overload Network </a:t>
            </a:r>
            <a:r>
              <a:rPr lang="th-TH" sz="2697" dirty="0">
                <a:solidFill>
                  <a:srgbClr val="000000"/>
                </a:solidFill>
                <a:latin typeface="Marykate"/>
              </a:rPr>
              <a:t>อาจนำไปสู่ การ</a:t>
            </a:r>
            <a:r>
              <a:rPr lang="en-US" sz="2697" dirty="0">
                <a:solidFill>
                  <a:srgbClr val="000000"/>
                </a:solidFill>
                <a:latin typeface="Marykate"/>
              </a:rPr>
              <a:t> Dropped packets </a:t>
            </a:r>
            <a:r>
              <a:rPr lang="th-TH" sz="2697" dirty="0">
                <a:solidFill>
                  <a:srgbClr val="000000"/>
                </a:solidFill>
                <a:latin typeface="Marykate"/>
              </a:rPr>
              <a:t>และ เซิฟเวอร์ขัดข้อง ต้องตรวจสอบให้แน่ใจว่ามีแบนด์วิดท์ เพียงพอที่จะรองรับการรับส่งข้อมูลฐานข้อมูลในระดับปกติ</a:t>
            </a:r>
            <a:endParaRPr lang="en-US" sz="2697" dirty="0">
              <a:solidFill>
                <a:srgbClr val="000000"/>
              </a:solidFill>
              <a:latin typeface="Marykat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424230" y="1681167"/>
            <a:ext cx="13439537" cy="8104474"/>
          </a:xfrm>
          <a:prstGeom prst="rect">
            <a:avLst/>
          </a:prstGeom>
        </p:spPr>
      </p:pic>
      <p:sp>
        <p:nvSpPr>
          <p:cNvPr id="6" name="TextBox 6"/>
          <p:cNvSpPr txBox="1"/>
          <p:nvPr/>
        </p:nvSpPr>
        <p:spPr>
          <a:xfrm>
            <a:off x="3068559" y="493076"/>
            <a:ext cx="12150881" cy="1773562"/>
          </a:xfrm>
          <a:prstGeom prst="rect">
            <a:avLst/>
          </a:prstGeom>
        </p:spPr>
        <p:txBody>
          <a:bodyPr lIns="0" tIns="0" rIns="0" bIns="0" rtlCol="0" anchor="t">
            <a:spAutoFit/>
          </a:bodyPr>
          <a:lstStyle/>
          <a:p>
            <a:pPr marL="0" lvl="0" indent="0" algn="ctr">
              <a:lnSpc>
                <a:spcPts val="14560"/>
              </a:lnSpc>
              <a:spcBef>
                <a:spcPct val="0"/>
              </a:spcBef>
            </a:pPr>
            <a:r>
              <a:rPr lang="th-TH" sz="8000" dirty="0">
                <a:solidFill>
                  <a:srgbClr val="000000"/>
                </a:solidFill>
                <a:latin typeface="Marykate"/>
              </a:rPr>
              <a:t>ใช้ </a:t>
            </a:r>
            <a:r>
              <a:rPr lang="en-US" sz="8000" dirty="0" err="1">
                <a:solidFill>
                  <a:srgbClr val="000000"/>
                </a:solidFill>
                <a:latin typeface="Marykate"/>
              </a:rPr>
              <a:t>InnoDB</a:t>
            </a:r>
            <a:r>
              <a:rPr lang="en-US" sz="8000" dirty="0">
                <a:solidFill>
                  <a:srgbClr val="000000"/>
                </a:solidFill>
                <a:latin typeface="Marykate"/>
              </a:rPr>
              <a:t> </a:t>
            </a:r>
            <a:r>
              <a:rPr lang="th-TH" sz="8000" dirty="0">
                <a:solidFill>
                  <a:srgbClr val="000000"/>
                </a:solidFill>
                <a:latin typeface="Marykate"/>
              </a:rPr>
              <a:t>ไม่ใช้ </a:t>
            </a:r>
            <a:r>
              <a:rPr lang="en-US" sz="8000" dirty="0" err="1">
                <a:solidFill>
                  <a:srgbClr val="000000"/>
                </a:solidFill>
                <a:latin typeface="Marykate"/>
              </a:rPr>
              <a:t>MyISAM</a:t>
            </a:r>
            <a:endParaRPr lang="en-US" sz="8000" dirty="0">
              <a:solidFill>
                <a:srgbClr val="000000"/>
              </a:solidFill>
              <a:latin typeface="Marykate"/>
            </a:endParaRP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2856605" y="4381500"/>
            <a:ext cx="12574785" cy="4313297"/>
          </a:xfrm>
          <a:prstGeom prst="rect">
            <a:avLst/>
          </a:prstGeom>
        </p:spPr>
        <p:txBody>
          <a:bodyPr wrap="square" lIns="0" tIns="0" rIns="0" bIns="0" rtlCol="0" anchor="t">
            <a:spAutoFit/>
          </a:bodyPr>
          <a:lstStyle/>
          <a:p>
            <a:pPr algn="l">
              <a:lnSpc>
                <a:spcPct val="150000"/>
              </a:lnSpc>
            </a:pPr>
            <a:r>
              <a:rPr lang="en-US" sz="2800" b="1" i="0" dirty="0" err="1">
                <a:solidFill>
                  <a:srgbClr val="404040"/>
                </a:solidFill>
                <a:effectLst/>
                <a:latin typeface="Marykate" panose="020B0604020202020204" charset="0"/>
              </a:rPr>
              <a:t>MyISAM</a:t>
            </a:r>
            <a:r>
              <a:rPr lang="en-US" sz="2800" b="0" i="0" dirty="0">
                <a:solidFill>
                  <a:srgbClr val="404040"/>
                </a:solidFill>
                <a:effectLst/>
                <a:latin typeface="Marykate" panose="020B0604020202020204" charset="0"/>
              </a:rPr>
              <a:t> </a:t>
            </a:r>
            <a:r>
              <a:rPr lang="th-TH" sz="2800" b="0" i="0" dirty="0">
                <a:solidFill>
                  <a:srgbClr val="404040"/>
                </a:solidFill>
                <a:effectLst/>
                <a:latin typeface="Marykate" panose="020B0604020202020204" charset="0"/>
              </a:rPr>
              <a:t>เป็นรูปแบบฐานข้อมูลเก่าที่ใช้สําหรับฐานข้อมูล </a:t>
            </a:r>
            <a:r>
              <a:rPr lang="en-US" sz="2800" b="0" i="0" dirty="0">
                <a:solidFill>
                  <a:srgbClr val="404040"/>
                </a:solidFill>
                <a:effectLst/>
                <a:latin typeface="Marykate" panose="020B0604020202020204" charset="0"/>
              </a:rPr>
              <a:t>MySQL </a:t>
            </a:r>
            <a:r>
              <a:rPr lang="th-TH" sz="2800" b="0" i="0" dirty="0">
                <a:solidFill>
                  <a:srgbClr val="404040"/>
                </a:solidFill>
                <a:effectLst/>
                <a:latin typeface="Marykate" panose="020B0604020202020204" charset="0"/>
              </a:rPr>
              <a:t>บางฐานข้อมูล เป็นการออกแบบฐานข้อมูลที่มีประสิทธิภาพน้อยกว่า </a:t>
            </a:r>
            <a:r>
              <a:rPr lang="en-US" sz="2800" b="1" i="0" dirty="0" err="1">
                <a:solidFill>
                  <a:srgbClr val="404040"/>
                </a:solidFill>
                <a:effectLst/>
                <a:latin typeface="Marykate" panose="020B0604020202020204" charset="0"/>
              </a:rPr>
              <a:t>InnoDB</a:t>
            </a:r>
            <a:r>
              <a:rPr lang="en-US" sz="2800" b="0" i="0" dirty="0">
                <a:solidFill>
                  <a:srgbClr val="404040"/>
                </a:solidFill>
                <a:effectLst/>
                <a:latin typeface="Marykate" panose="020B0604020202020204" charset="0"/>
              </a:rPr>
              <a:t> </a:t>
            </a:r>
            <a:r>
              <a:rPr lang="th-TH" sz="2800" b="0" i="0" dirty="0">
                <a:solidFill>
                  <a:srgbClr val="404040"/>
                </a:solidFill>
                <a:effectLst/>
                <a:latin typeface="Marykate" panose="020B0604020202020204" charset="0"/>
              </a:rPr>
              <a:t>รุ่นใหม่รองรับคุณสมบัติขั้นสูงมากขึ้นและมีกลไกการเพิ่มประสิทธิภาพในตัว</a:t>
            </a:r>
            <a:endParaRPr lang="en-US" sz="2800" b="0" i="0" dirty="0">
              <a:solidFill>
                <a:srgbClr val="404040"/>
              </a:solidFill>
              <a:effectLst/>
              <a:latin typeface="Marykate" panose="020B0604020202020204" charset="0"/>
            </a:endParaRPr>
          </a:p>
          <a:p>
            <a:pPr algn="l">
              <a:lnSpc>
                <a:spcPct val="150000"/>
              </a:lnSpc>
            </a:pPr>
            <a:endParaRPr lang="th-TH" sz="2800" b="0" i="0" dirty="0">
              <a:solidFill>
                <a:srgbClr val="404040"/>
              </a:solidFill>
              <a:effectLst/>
              <a:latin typeface="Marykate" panose="020B0604020202020204" charset="0"/>
            </a:endParaRPr>
          </a:p>
          <a:p>
            <a:pPr algn="l">
              <a:lnSpc>
                <a:spcPct val="150000"/>
              </a:lnSpc>
            </a:pPr>
            <a:r>
              <a:rPr lang="en-US" sz="2800" b="0" i="0" dirty="0" err="1">
                <a:solidFill>
                  <a:srgbClr val="404040"/>
                </a:solidFill>
                <a:effectLst/>
                <a:latin typeface="Marykate" panose="020B0604020202020204" charset="0"/>
              </a:rPr>
              <a:t>InnoDB</a:t>
            </a:r>
            <a:r>
              <a:rPr lang="en-US" sz="2800" b="0" i="0" dirty="0">
                <a:solidFill>
                  <a:srgbClr val="404040"/>
                </a:solidFill>
                <a:effectLst/>
                <a:latin typeface="Marykate" panose="020B0604020202020204" charset="0"/>
              </a:rPr>
              <a:t> </a:t>
            </a:r>
            <a:r>
              <a:rPr lang="th-TH" sz="2800" b="0" i="0" dirty="0">
                <a:solidFill>
                  <a:srgbClr val="404040"/>
                </a:solidFill>
                <a:effectLst/>
                <a:latin typeface="Marykate" panose="020B0604020202020204" charset="0"/>
              </a:rPr>
              <a:t>ใช้ดัชนีแบบคลัสเตอร์และเก็บข้อมูลไว้ในหน้าเว็บซึ่งจัดเก็บไว้ในบล็อกทางกายภาพติดต่อกัน หากค่ามีขนาดใหญ่เกินไปสําหรับหน้า </a:t>
            </a:r>
            <a:r>
              <a:rPr lang="en-US" sz="2800" b="0" i="0" dirty="0" err="1">
                <a:solidFill>
                  <a:srgbClr val="404040"/>
                </a:solidFill>
                <a:effectLst/>
                <a:latin typeface="Marykate" panose="020B0604020202020204" charset="0"/>
              </a:rPr>
              <a:t>InnoDB</a:t>
            </a:r>
            <a:r>
              <a:rPr lang="en-US" sz="2800" b="0" i="0" dirty="0">
                <a:solidFill>
                  <a:srgbClr val="404040"/>
                </a:solidFill>
                <a:effectLst/>
                <a:latin typeface="Marykate" panose="020B0604020202020204" charset="0"/>
              </a:rPr>
              <a:t> </a:t>
            </a:r>
            <a:r>
              <a:rPr lang="th-TH" sz="2800" b="0" i="0" dirty="0">
                <a:solidFill>
                  <a:srgbClr val="404040"/>
                </a:solidFill>
                <a:effectLst/>
                <a:latin typeface="Marykate" panose="020B0604020202020204" charset="0"/>
              </a:rPr>
              <a:t>จะย้ายไปยังตําแหน่งอื่น จากนั้นทําดัชนีค่า คุณลักษณะนี้ช่วยให้ข้อมูลที่เกี่ยวข้องอยู่ในที่เดียวกันบนอุปกรณ์จัดเก็บข้อมูลซึ่งหมายความว่าฮาร์ดไดรฟ์จริงใช้เวลาน้อยลงในการเข้าถึงข้อมูล</a:t>
            </a:r>
          </a:p>
          <a:p>
            <a:pPr>
              <a:lnSpc>
                <a:spcPts val="3775"/>
              </a:lnSpc>
              <a:spcBef>
                <a:spcPct val="0"/>
              </a:spcBef>
            </a:pPr>
            <a:endParaRPr lang="en-US" sz="2697" dirty="0">
              <a:solidFill>
                <a:srgbClr val="000000"/>
              </a:solidFill>
              <a:latin typeface="Marykate"/>
            </a:endParaRPr>
          </a:p>
        </p:txBody>
      </p:sp>
    </p:spTree>
    <p:extLst>
      <p:ext uri="{BB962C8B-B14F-4D97-AF65-F5344CB8AC3E}">
        <p14:creationId xmlns:p14="http://schemas.microsoft.com/office/powerpoint/2010/main" val="2292104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9" y="747122"/>
            <a:ext cx="12150881" cy="1773562"/>
          </a:xfrm>
          <a:prstGeom prst="rect">
            <a:avLst/>
          </a:prstGeom>
        </p:spPr>
        <p:txBody>
          <a:bodyPr lIns="0" tIns="0" rIns="0" bIns="0" rtlCol="0" anchor="t">
            <a:spAutoFit/>
          </a:bodyPr>
          <a:lstStyle/>
          <a:p>
            <a:pPr marL="0" lvl="0" indent="0" algn="ctr">
              <a:lnSpc>
                <a:spcPts val="14560"/>
              </a:lnSpc>
              <a:spcBef>
                <a:spcPct val="0"/>
              </a:spcBef>
            </a:pPr>
            <a:r>
              <a:rPr lang="th-TH" sz="8000" dirty="0">
                <a:solidFill>
                  <a:srgbClr val="000000"/>
                </a:solidFill>
                <a:latin typeface="Marykate"/>
              </a:rPr>
              <a:t>ใช้</a:t>
            </a:r>
            <a:r>
              <a:rPr lang="en-US" sz="8000" dirty="0">
                <a:solidFill>
                  <a:srgbClr val="000000"/>
                </a:solidFill>
                <a:latin typeface="Marykate"/>
              </a:rPr>
              <a:t> MySQL </a:t>
            </a:r>
            <a:r>
              <a:rPr lang="th-TH" sz="8000" dirty="0">
                <a:solidFill>
                  <a:srgbClr val="000000"/>
                </a:solidFill>
                <a:latin typeface="Marykate"/>
              </a:rPr>
              <a:t>เวอร์ชั่นล่าสุด</a:t>
            </a:r>
            <a:endParaRPr lang="en-US" sz="8000" dirty="0">
              <a:solidFill>
                <a:srgbClr val="000000"/>
              </a:solidFill>
              <a:latin typeface="Marykate"/>
            </a:endParaRP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317010" y="3819097"/>
            <a:ext cx="11653976" cy="3631763"/>
          </a:xfrm>
          <a:prstGeom prst="rect">
            <a:avLst/>
          </a:prstGeom>
        </p:spPr>
        <p:txBody>
          <a:bodyPr wrap="square" lIns="0" tIns="0" rIns="0" bIns="0" rtlCol="0" anchor="t">
            <a:spAutoFit/>
          </a:bodyPr>
          <a:lstStyle/>
          <a:p>
            <a:pPr algn="l">
              <a:lnSpc>
                <a:spcPct val="150000"/>
              </a:lnSpc>
            </a:pPr>
            <a:r>
              <a:rPr lang="th-TH" sz="3200" b="0" i="0" dirty="0">
                <a:solidFill>
                  <a:srgbClr val="404040"/>
                </a:solidFill>
                <a:effectLst/>
                <a:latin typeface="Marykate" panose="020B0604020202020204" charset="0"/>
              </a:rPr>
              <a:t>การใช้เวอร์ชันล่าสุดไม่สามารถทําได้เสมอไปสําหรับฐานข้อมูลเก่าและฐานข้อมูลดั้งเดิม แต่เมื่อใดก็ตามที่เป็นไปได้ ควรตรวจสอบเวอร์ชั่นของ </a:t>
            </a:r>
            <a:r>
              <a:rPr lang="en-US" sz="3200" b="0" i="0" dirty="0">
                <a:solidFill>
                  <a:srgbClr val="404040"/>
                </a:solidFill>
                <a:effectLst/>
                <a:latin typeface="Marykate" panose="020B0604020202020204" charset="0"/>
              </a:rPr>
              <a:t>MySQL</a:t>
            </a:r>
            <a:r>
              <a:rPr lang="th-TH" sz="3200" b="0" i="0" dirty="0">
                <a:solidFill>
                  <a:srgbClr val="404040"/>
                </a:solidFill>
                <a:effectLst/>
                <a:latin typeface="Marykate" panose="020B0604020202020204" charset="0"/>
              </a:rPr>
              <a:t> ที่ใช้งานและอัปเกรดเป็นเวอร์ชันล่าสุดเป็น</a:t>
            </a:r>
          </a:p>
          <a:p>
            <a:pPr algn="l">
              <a:lnSpc>
                <a:spcPct val="150000"/>
              </a:lnSpc>
            </a:pPr>
            <a:r>
              <a:rPr lang="th-TH" sz="3200" b="0" i="0" dirty="0">
                <a:solidFill>
                  <a:srgbClr val="404040"/>
                </a:solidFill>
                <a:effectLst/>
                <a:latin typeface="Marykate" panose="020B0604020202020204" charset="0"/>
              </a:rPr>
              <a:t>การพัฒนาระบบและรวมถึงการปรับปรุงประสิทธิภาพ การปรับประสิทธิภาพการทํางานทั่วไปบางอย่างอาจล้าสมัยโดย </a:t>
            </a:r>
            <a:r>
              <a:rPr lang="en-US" sz="3200" b="0" i="0" dirty="0">
                <a:solidFill>
                  <a:srgbClr val="404040"/>
                </a:solidFill>
                <a:effectLst/>
                <a:latin typeface="Marykate" panose="020B0604020202020204" charset="0"/>
              </a:rPr>
              <a:t>MySQL </a:t>
            </a:r>
            <a:r>
              <a:rPr lang="th-TH" sz="3200" b="0" i="0" dirty="0">
                <a:solidFill>
                  <a:srgbClr val="404040"/>
                </a:solidFill>
                <a:effectLst/>
                <a:latin typeface="Marykate" panose="020B0604020202020204" charset="0"/>
              </a:rPr>
              <a:t>เวอร์ชันที่ใหม่กว่า โดยทั่วไปควรใช้การเพิ่มประสิทธิภาพ </a:t>
            </a:r>
            <a:r>
              <a:rPr lang="en-US" sz="3200" b="0" i="0" dirty="0">
                <a:solidFill>
                  <a:srgbClr val="404040"/>
                </a:solidFill>
                <a:effectLst/>
                <a:latin typeface="Marykate" panose="020B0604020202020204" charset="0"/>
              </a:rPr>
              <a:t>MySQL </a:t>
            </a:r>
            <a:r>
              <a:rPr lang="th-TH" sz="3200" b="0" i="0" dirty="0">
                <a:solidFill>
                  <a:srgbClr val="404040"/>
                </a:solidFill>
                <a:effectLst/>
                <a:latin typeface="Marykate" panose="020B0604020202020204" charset="0"/>
              </a:rPr>
              <a:t>ดั้งเดิมผ่านไฟล์สคริปต์และการกําหนดค่า</a:t>
            </a:r>
          </a:p>
        </p:txBody>
      </p:sp>
    </p:spTree>
    <p:extLst>
      <p:ext uri="{BB962C8B-B14F-4D97-AF65-F5344CB8AC3E}">
        <p14:creationId xmlns:p14="http://schemas.microsoft.com/office/powerpoint/2010/main" val="3835120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428" r="36161" b="4617"/>
          <a:stretch>
            <a:fillRect/>
          </a:stretch>
        </p:blipFill>
        <p:spPr>
          <a:xfrm>
            <a:off x="2891926" y="1243281"/>
            <a:ext cx="12504145" cy="8088392"/>
          </a:xfrm>
          <a:prstGeom prst="rect">
            <a:avLst/>
          </a:prstGeom>
        </p:spPr>
      </p:pic>
      <p:sp>
        <p:nvSpPr>
          <p:cNvPr id="6" name="TextBox 6"/>
          <p:cNvSpPr txBox="1"/>
          <p:nvPr/>
        </p:nvSpPr>
        <p:spPr>
          <a:xfrm>
            <a:off x="3068559" y="747122"/>
            <a:ext cx="12150881" cy="1611467"/>
          </a:xfrm>
          <a:prstGeom prst="rect">
            <a:avLst/>
          </a:prstGeom>
        </p:spPr>
        <p:txBody>
          <a:bodyPr lIns="0" tIns="0" rIns="0" bIns="0" rtlCol="0" anchor="t">
            <a:spAutoFit/>
          </a:bodyPr>
          <a:lstStyle/>
          <a:p>
            <a:pPr marL="0" lvl="0" indent="0" algn="ctr">
              <a:lnSpc>
                <a:spcPts val="14560"/>
              </a:lnSpc>
              <a:spcBef>
                <a:spcPct val="0"/>
              </a:spcBef>
            </a:pPr>
            <a:r>
              <a:rPr lang="en-US" sz="8000" dirty="0">
                <a:solidFill>
                  <a:srgbClr val="000000"/>
                </a:solidFill>
                <a:latin typeface="Marykate"/>
              </a:rPr>
              <a:t>Optimize Queries</a:t>
            </a:r>
          </a:p>
        </p:txBody>
      </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40726">
            <a:off x="16181977" y="8360898"/>
            <a:ext cx="3362512" cy="1938236"/>
          </a:xfrm>
          <a:prstGeom prst="rect">
            <a:avLst/>
          </a:prstGeom>
        </p:spPr>
      </p:pic>
      <p:sp>
        <p:nvSpPr>
          <p:cNvPr id="9" name="TextBox 9"/>
          <p:cNvSpPr txBox="1"/>
          <p:nvPr/>
        </p:nvSpPr>
        <p:spPr>
          <a:xfrm>
            <a:off x="3317010" y="3819097"/>
            <a:ext cx="11653976" cy="5416868"/>
          </a:xfrm>
          <a:prstGeom prst="rect">
            <a:avLst/>
          </a:prstGeom>
        </p:spPr>
        <p:txBody>
          <a:bodyPr wrap="square" lIns="0" tIns="0" rIns="0" bIns="0" rtlCol="0" anchor="t">
            <a:spAutoFit/>
          </a:bodyPr>
          <a:lstStyle/>
          <a:p>
            <a:pPr algn="l">
              <a:lnSpc>
                <a:spcPct val="150000"/>
              </a:lnSpc>
            </a:pPr>
            <a:r>
              <a:rPr lang="en-US" sz="3200" b="0" i="0" dirty="0">
                <a:solidFill>
                  <a:srgbClr val="404040"/>
                </a:solidFill>
                <a:effectLst/>
                <a:latin typeface="Marykate" panose="020B0604020202020204" charset="0"/>
              </a:rPr>
              <a:t>Queries </a:t>
            </a:r>
            <a:r>
              <a:rPr lang="th-TH" sz="3200" b="0" i="0" dirty="0">
                <a:solidFill>
                  <a:srgbClr val="404040"/>
                </a:solidFill>
                <a:effectLst/>
                <a:latin typeface="Marykate" panose="020B0604020202020204" charset="0"/>
              </a:rPr>
              <a:t>คือคําขอรหัสเพื่อค้นหาฐานข้อมูลสําหรับข้อมูลที่ตรงกับค่าที่กําหนด มีตัวดําเนินการสืบค้นบางตัวที่โดยธรรมชาติแล้วพวกเขาใช้เวลานานในการทํางาน เทคนิคการปรับแต่งประสิทธิภาพของ </a:t>
            </a:r>
            <a:r>
              <a:rPr lang="en-US" sz="3200" b="0" i="0" dirty="0">
                <a:solidFill>
                  <a:srgbClr val="404040"/>
                </a:solidFill>
                <a:effectLst/>
                <a:latin typeface="Marykate" panose="020B0604020202020204" charset="0"/>
              </a:rPr>
              <a:t>SQL </a:t>
            </a:r>
            <a:r>
              <a:rPr lang="th-TH" sz="3200" b="0" i="0" dirty="0">
                <a:solidFill>
                  <a:srgbClr val="404040"/>
                </a:solidFill>
                <a:effectLst/>
                <a:latin typeface="Marykate" panose="020B0604020202020204" charset="0"/>
              </a:rPr>
              <a:t>ช่วยเพิ่มประสิทธิภาพการสืบค้นเพื่อเวลาทํางานที่ดีขึ้น</a:t>
            </a:r>
          </a:p>
          <a:p>
            <a:pPr algn="l">
              <a:lnSpc>
                <a:spcPct val="150000"/>
              </a:lnSpc>
            </a:pPr>
            <a:r>
              <a:rPr lang="th-TH" sz="3200" b="0" i="0" dirty="0">
                <a:solidFill>
                  <a:srgbClr val="404040"/>
                </a:solidFill>
                <a:effectLst/>
                <a:latin typeface="Marykate" panose="020B0604020202020204" charset="0"/>
              </a:rPr>
              <a:t>การตรวจจับการสืบค้นที่มีเวลาดําเนินการไม่ดีเป็นหนึ่งในงานหลักในการปรับแต่งประสิทธิภาพ แบบสอบถามที่ใช้กันทั่วไปในชุดข้อมูลขนาดใหญ่จะช้าและใช้ฐานข้อมูล ตารางจึงไม่พร้อมใช้งานสําหรับงานอื่น ๆ</a:t>
            </a:r>
          </a:p>
          <a:p>
            <a:br>
              <a:rPr lang="th-TH" sz="3200" dirty="0"/>
            </a:br>
            <a:endParaRPr lang="th-TH" sz="3200" b="0" i="0" dirty="0">
              <a:solidFill>
                <a:srgbClr val="404040"/>
              </a:solidFill>
              <a:effectLst/>
              <a:latin typeface="Marykate" panose="020B0604020202020204" charset="0"/>
            </a:endParaRPr>
          </a:p>
        </p:txBody>
      </p:sp>
    </p:spTree>
    <p:extLst>
      <p:ext uri="{BB962C8B-B14F-4D97-AF65-F5344CB8AC3E}">
        <p14:creationId xmlns:p14="http://schemas.microsoft.com/office/powerpoint/2010/main" val="13149739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C91F1BB20AD074ABFDE92C40C9D070E" ma:contentTypeVersion="7" ma:contentTypeDescription="Create a new document." ma:contentTypeScope="" ma:versionID="464d420002ecde10d496f4d78d262f85">
  <xsd:schema xmlns:xsd="http://www.w3.org/2001/XMLSchema" xmlns:xs="http://www.w3.org/2001/XMLSchema" xmlns:p="http://schemas.microsoft.com/office/2006/metadata/properties" xmlns:ns2="74d40914-8619-4e6d-b988-ce26e30c1515" xmlns:ns3="8b70f51e-ba3b-4398-a788-5c1380bcc4e3" targetNamespace="http://schemas.microsoft.com/office/2006/metadata/properties" ma:root="true" ma:fieldsID="d119aefe2288afa63fe86d5487589524" ns2:_="" ns3:_="">
    <xsd:import namespace="74d40914-8619-4e6d-b988-ce26e30c1515"/>
    <xsd:import namespace="8b70f51e-ba3b-4398-a788-5c1380bcc4e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4d40914-8619-4e6d-b988-ce26e30c15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b70f51e-ba3b-4398-a788-5c1380bcc4e3"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72F6834-5F09-4B54-B85F-AB178DAB6D8F}"/>
</file>

<file path=customXml/itemProps2.xml><?xml version="1.0" encoding="utf-8"?>
<ds:datastoreItem xmlns:ds="http://schemas.openxmlformats.org/officeDocument/2006/customXml" ds:itemID="{6E5EA8B4-6AE2-4AE1-8AA9-F62CE8E5F74E}"/>
</file>

<file path=customXml/itemProps3.xml><?xml version="1.0" encoding="utf-8"?>
<ds:datastoreItem xmlns:ds="http://schemas.openxmlformats.org/officeDocument/2006/customXml" ds:itemID="{EC85160E-8DAC-476E-901A-97BD71BF7DBF}"/>
</file>

<file path=docProps/app.xml><?xml version="1.0" encoding="utf-8"?>
<Properties xmlns="http://schemas.openxmlformats.org/officeDocument/2006/extended-properties" xmlns:vt="http://schemas.openxmlformats.org/officeDocument/2006/docPropsVTypes">
  <TotalTime>189</TotalTime>
  <Words>2695</Words>
  <Application>Microsoft Office PowerPoint</Application>
  <PresentationFormat>Custom</PresentationFormat>
  <Paragraphs>125</Paragraphs>
  <Slides>31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Marykate</vt:lpstr>
      <vt:lpstr>Calibri</vt:lpstr>
      <vt:lpstr>Arial</vt:lpstr>
      <vt:lpstr>Advent Pro Bold</vt:lpstr>
      <vt:lpstr>Satisfy</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Brown Doodle Company profile Presentation</dc:title>
  <cp:lastModifiedBy>ฉัตรชัย  พาชี</cp:lastModifiedBy>
  <cp:revision>6</cp:revision>
  <dcterms:created xsi:type="dcterms:W3CDTF">2006-08-16T00:00:00Z</dcterms:created>
  <dcterms:modified xsi:type="dcterms:W3CDTF">2023-02-13T13:27:10Z</dcterms:modified>
  <dc:identifier>DAFaWTxLa7s</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0x0101007C91F1BB20AD074ABFDE92C40C9D070E</vt:lpwstr>
  </property>
</Properties>
</file>

<file path=docProps/thumbnail.jpeg>
</file>